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946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192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326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1722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12471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63220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13969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64718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15468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6217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6966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7715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18464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69214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19963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70712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21461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72210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2960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73709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0972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722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12471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63220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13969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64718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15468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66217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6966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67715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18464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569214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19963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670712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721461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772210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22960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73709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109728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17220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1124712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1632204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2139696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2647188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3154680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3662172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169664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4677156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184648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5692140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6199632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707124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7214616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7722108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8229600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8737092" y="475488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10972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1722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112471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163220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213969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264718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315468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366217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16966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467715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518464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569214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619963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Shape 67"/>
          <p:cNvSpPr/>
          <p:nvPr/>
        </p:nvSpPr>
        <p:spPr>
          <a:xfrm>
            <a:off x="670712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68"/>
          <p:cNvSpPr/>
          <p:nvPr/>
        </p:nvSpPr>
        <p:spPr>
          <a:xfrm>
            <a:off x="721461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69"/>
          <p:cNvSpPr/>
          <p:nvPr/>
        </p:nvSpPr>
        <p:spPr>
          <a:xfrm>
            <a:off x="772210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70"/>
          <p:cNvSpPr/>
          <p:nvPr/>
        </p:nvSpPr>
        <p:spPr>
          <a:xfrm>
            <a:off x="822960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873709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Shape 72"/>
          <p:cNvSpPr/>
          <p:nvPr/>
        </p:nvSpPr>
        <p:spPr>
          <a:xfrm>
            <a:off x="3474720" y="762000"/>
            <a:ext cx="2194560" cy="1112520"/>
          </a:xfrm>
          <a:prstGeom prst="roundRect">
            <a:avLst>
              <a:gd name="adj" fmla="val 7273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3474720" y="658368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4800" dirty="0"/>
          </a:p>
        </p:txBody>
      </p:sp>
      <p:sp>
        <p:nvSpPr>
          <p:cNvPr id="76" name="Text 74"/>
          <p:cNvSpPr/>
          <p:nvPr/>
        </p:nvSpPr>
        <p:spPr>
          <a:xfrm>
            <a:off x="1371600" y="1737360"/>
            <a:ext cx="6400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300" dirty="0"/>
          </a:p>
        </p:txBody>
      </p:sp>
      <p:sp>
        <p:nvSpPr>
          <p:cNvPr id="77" name="Text 75"/>
          <p:cNvSpPr/>
          <p:nvPr/>
        </p:nvSpPr>
        <p:spPr>
          <a:xfrm>
            <a:off x="640080" y="2194560"/>
            <a:ext cx="786384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3-Year Financial &amp; Business Rescue Plan</a:t>
            </a:r>
            <a:endParaRPr lang="en-US" sz="3000" dirty="0"/>
          </a:p>
        </p:txBody>
      </p:sp>
      <p:sp>
        <p:nvSpPr>
          <p:cNvPr id="78" name="Shape 76"/>
          <p:cNvSpPr/>
          <p:nvPr/>
        </p:nvSpPr>
        <p:spPr>
          <a:xfrm>
            <a:off x="1645920" y="3081528"/>
            <a:ext cx="5852160" cy="0"/>
          </a:xfrm>
          <a:prstGeom prst="line">
            <a:avLst/>
          </a:prstGeom>
          <a:noFill/>
          <a:ln w="25400">
            <a:solidFill>
              <a:srgbClr val="F5C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1371600" y="3236976"/>
            <a:ext cx="6400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Corporate Finance  |  NYSE: AMC </a:t>
            </a:r>
            <a:endParaRPr lang="en-US" sz="1150" dirty="0"/>
          </a:p>
        </p:txBody>
      </p:sp>
      <p:sp>
        <p:nvSpPr>
          <p:cNvPr id="80" name="Text 78"/>
          <p:cNvSpPr/>
          <p:nvPr/>
        </p:nvSpPr>
        <p:spPr>
          <a:xfrm>
            <a:off x="1097280" y="3630168"/>
            <a:ext cx="6949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85" name="Shape 83"/>
          <p:cNvSpPr/>
          <p:nvPr/>
        </p:nvSpPr>
        <p:spPr>
          <a:xfrm>
            <a:off x="3575896" y="3584448"/>
            <a:ext cx="2202519" cy="292608"/>
          </a:xfrm>
          <a:prstGeom prst="roundRect">
            <a:avLst>
              <a:gd name="adj" fmla="val 15625"/>
            </a:avLst>
          </a:prstGeom>
          <a:solidFill>
            <a:srgbClr val="2A2A2A"/>
          </a:solidFill>
          <a:ln w="12700">
            <a:solidFill>
              <a:srgbClr val="3A3A3A"/>
            </a:solidFill>
            <a:prstDash val="solid"/>
          </a:ln>
        </p:spPr>
        <p:txBody>
          <a:bodyPr/>
          <a:lstStyle/>
          <a:p>
            <a:pPr algn="ctr"/>
            <a:r>
              <a:rPr lang="en-US" sz="11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presentation by Matthew Olivo</a:t>
            </a:r>
          </a:p>
        </p:txBody>
      </p:sp>
      <p:sp>
        <p:nvSpPr>
          <p:cNvPr id="90" name="Text 88"/>
          <p:cNvSpPr/>
          <p:nvPr/>
        </p:nvSpPr>
        <p:spPr>
          <a:xfrm>
            <a:off x="7040880" y="4160520"/>
            <a:ext cx="157276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pic>
        <p:nvPicPr>
          <p:cNvPr id="1026" name="Picture 2" descr="AMC Theatres Logo PNG Transparent &amp; SVG Vector - Freebie Supply">
            <a:extLst>
              <a:ext uri="{FF2B5EF4-FFF2-40B4-BE49-F238E27FC236}">
                <a16:creationId xmlns:a16="http://schemas.microsoft.com/office/drawing/2014/main" id="{ACE98A82-FB11-6268-F927-C6C86F1F15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344" y="440097"/>
            <a:ext cx="1681311" cy="168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920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130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73736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5341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946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551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0156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81762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3367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4972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6577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182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9788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1393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72998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4603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56208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7814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39419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81024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525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32130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3736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5341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256946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298551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40156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81762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23367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64972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06577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48182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89788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1393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72998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14603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756208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7814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39419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81024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28600" y="91440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Financials: The Problem Is Below the Operating Line</a:t>
            </a:r>
            <a:endParaRPr lang="en-US" sz="1900" dirty="0"/>
          </a:p>
        </p:txBody>
      </p:sp>
      <p:sp>
        <p:nvSpPr>
          <p:cNvPr id="50" name="Shape 48"/>
          <p:cNvSpPr/>
          <p:nvPr/>
        </p:nvSpPr>
        <p:spPr>
          <a:xfrm>
            <a:off x="10972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1722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69214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19963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670712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721461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772210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822960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873709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228600" y="804672"/>
            <a:ext cx="8686800" cy="475488"/>
          </a:xfrm>
          <a:prstGeom prst="roundRect">
            <a:avLst>
              <a:gd name="adj" fmla="val 13462"/>
            </a:avLst>
          </a:prstGeom>
          <a:solidFill>
            <a:srgbClr val="FEF9E7"/>
          </a:solidFill>
          <a:ln w="19050">
            <a:solidFill>
              <a:srgbClr val="F5C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365760" y="822960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🍿  Key Insight:  </a:t>
            </a:r>
            <a:r>
              <a:rPr lang="en-US" sz="10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AMC had positive operating income in both 2023 ($39M) and 2024 ($37M) — and 2025 is tracking ~$112M per CEO guidance. The business actually works. Net losses come entirely from $530M/year in interest expense — a balance sheet problem, not a revenue or cost problem.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228600" y="1371600"/>
            <a:ext cx="1965960" cy="1280160"/>
          </a:xfrm>
          <a:prstGeom prst="roundRect">
            <a:avLst>
              <a:gd name="adj" fmla="val 7143"/>
            </a:avLst>
          </a:prstGeom>
          <a:solidFill>
            <a:srgbClr val="FDE8EB"/>
          </a:solidFill>
          <a:ln w="12700">
            <a:solidFill>
              <a:srgbClr val="EAA9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228600" y="1444752"/>
            <a:ext cx="1965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$4.85B</a:t>
            </a:r>
            <a:endParaRPr lang="en-US" sz="2300" dirty="0"/>
          </a:p>
        </p:txBody>
      </p:sp>
      <p:sp>
        <p:nvSpPr>
          <p:cNvPr id="72" name="Text 70"/>
          <p:cNvSpPr/>
          <p:nvPr/>
        </p:nvSpPr>
        <p:spPr>
          <a:xfrm>
            <a:off x="228600" y="1938528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Revenue</a:t>
            </a:r>
            <a:endParaRPr lang="en-US" sz="950" dirty="0"/>
          </a:p>
        </p:txBody>
      </p:sp>
      <p:sp>
        <p:nvSpPr>
          <p:cNvPr id="73" name="Text 71"/>
          <p:cNvSpPr/>
          <p:nvPr/>
        </p:nvSpPr>
        <p:spPr>
          <a:xfrm>
            <a:off x="228600" y="22860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vs. $5.4B pre-COVID (2019)</a:t>
            </a:r>
            <a:endParaRPr lang="en-US" sz="800" dirty="0"/>
          </a:p>
        </p:txBody>
      </p:sp>
      <p:sp>
        <p:nvSpPr>
          <p:cNvPr id="74" name="Shape 72"/>
          <p:cNvSpPr/>
          <p:nvPr/>
        </p:nvSpPr>
        <p:spPr>
          <a:xfrm>
            <a:off x="2313432" y="1371600"/>
            <a:ext cx="1965960" cy="1280160"/>
          </a:xfrm>
          <a:prstGeom prst="roundRect">
            <a:avLst>
              <a:gd name="adj" fmla="val 7143"/>
            </a:avLst>
          </a:prstGeom>
          <a:solidFill>
            <a:srgbClr val="FDE8EB"/>
          </a:solidFill>
          <a:ln w="12700">
            <a:solidFill>
              <a:srgbClr val="EAA9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73"/>
          <p:cNvSpPr/>
          <p:nvPr/>
        </p:nvSpPr>
        <p:spPr>
          <a:xfrm>
            <a:off x="2313432" y="1444752"/>
            <a:ext cx="1965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$4.1B</a:t>
            </a:r>
            <a:endParaRPr lang="en-US" sz="2300" dirty="0"/>
          </a:p>
        </p:txBody>
      </p:sp>
      <p:sp>
        <p:nvSpPr>
          <p:cNvPr id="76" name="Text 74"/>
          <p:cNvSpPr/>
          <p:nvPr/>
        </p:nvSpPr>
        <p:spPr>
          <a:xfrm>
            <a:off x="2313432" y="1938528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Debt</a:t>
            </a:r>
            <a:endParaRPr lang="en-US" sz="950" dirty="0"/>
          </a:p>
        </p:txBody>
      </p:sp>
      <p:sp>
        <p:nvSpPr>
          <p:cNvPr id="77" name="Text 75"/>
          <p:cNvSpPr/>
          <p:nvPr/>
        </p:nvSpPr>
        <p:spPr>
          <a:xfrm>
            <a:off x="2313432" y="22860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COVID-era survival borrowing</a:t>
            </a:r>
            <a:endParaRPr lang="en-US" sz="800" dirty="0"/>
          </a:p>
        </p:txBody>
      </p:sp>
      <p:sp>
        <p:nvSpPr>
          <p:cNvPr id="78" name="Shape 76"/>
          <p:cNvSpPr/>
          <p:nvPr/>
        </p:nvSpPr>
        <p:spPr>
          <a:xfrm>
            <a:off x="4398264" y="1371600"/>
            <a:ext cx="1965960" cy="1280160"/>
          </a:xfrm>
          <a:prstGeom prst="roundRect">
            <a:avLst>
              <a:gd name="adj" fmla="val 7143"/>
            </a:avLst>
          </a:prstGeom>
          <a:solidFill>
            <a:srgbClr val="FDE8EB"/>
          </a:solidFill>
          <a:ln w="12700">
            <a:solidFill>
              <a:srgbClr val="EAA9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4398264" y="1444752"/>
            <a:ext cx="1965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$530M</a:t>
            </a:r>
            <a:endParaRPr lang="en-US" sz="2300" dirty="0"/>
          </a:p>
        </p:txBody>
      </p:sp>
      <p:sp>
        <p:nvSpPr>
          <p:cNvPr id="80" name="Text 78"/>
          <p:cNvSpPr/>
          <p:nvPr/>
        </p:nvSpPr>
        <p:spPr>
          <a:xfrm>
            <a:off x="4398264" y="1938528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Interest Expense</a:t>
            </a:r>
            <a:endParaRPr lang="en-US" sz="950" dirty="0"/>
          </a:p>
        </p:txBody>
      </p:sp>
      <p:sp>
        <p:nvSpPr>
          <p:cNvPr id="81" name="Text 79"/>
          <p:cNvSpPr/>
          <p:nvPr/>
        </p:nvSpPr>
        <p:spPr>
          <a:xfrm>
            <a:off x="4398264" y="22860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~11% of revenue every year</a:t>
            </a:r>
            <a:endParaRPr lang="en-US" sz="800" dirty="0"/>
          </a:p>
        </p:txBody>
      </p:sp>
      <p:sp>
        <p:nvSpPr>
          <p:cNvPr id="82" name="Shape 80"/>
          <p:cNvSpPr/>
          <p:nvPr/>
        </p:nvSpPr>
        <p:spPr>
          <a:xfrm>
            <a:off x="6483096" y="1371600"/>
            <a:ext cx="1965960" cy="1280160"/>
          </a:xfrm>
          <a:prstGeom prst="roundRect">
            <a:avLst>
              <a:gd name="adj" fmla="val 7143"/>
            </a:avLst>
          </a:prstGeom>
          <a:solidFill>
            <a:srgbClr val="EEEEEE"/>
          </a:solidFill>
          <a:ln w="1270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6483096" y="1444752"/>
            <a:ext cx="1965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0.07x</a:t>
            </a:r>
            <a:endParaRPr lang="en-US" sz="2300" dirty="0"/>
          </a:p>
        </p:txBody>
      </p:sp>
      <p:sp>
        <p:nvSpPr>
          <p:cNvPr id="84" name="Text 82"/>
          <p:cNvSpPr/>
          <p:nvPr/>
        </p:nvSpPr>
        <p:spPr>
          <a:xfrm>
            <a:off x="6483096" y="1938528"/>
            <a:ext cx="196596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Coverage (EBIT÷Int.)</a:t>
            </a:r>
            <a:endParaRPr lang="en-US" sz="950" dirty="0"/>
          </a:p>
        </p:txBody>
      </p:sp>
      <p:sp>
        <p:nvSpPr>
          <p:cNvPr id="85" name="Text 83"/>
          <p:cNvSpPr/>
          <p:nvPr/>
        </p:nvSpPr>
        <p:spPr>
          <a:xfrm>
            <a:off x="6483096" y="2286000"/>
            <a:ext cx="1965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healthy range is above 1.5x</a:t>
            </a:r>
            <a:endParaRPr lang="en-US" sz="800" dirty="0"/>
          </a:p>
        </p:txBody>
      </p:sp>
      <p:sp>
        <p:nvSpPr>
          <p:cNvPr id="86" name="Text 84"/>
          <p:cNvSpPr/>
          <p:nvPr/>
        </p:nvSpPr>
        <p:spPr>
          <a:xfrm>
            <a:off x="228600" y="2761488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Income Statement — Where Did the Money Go?</a:t>
            </a:r>
            <a:endParaRPr lang="en-US" sz="1100" dirty="0"/>
          </a:p>
        </p:txBody>
      </p:sp>
      <p:sp>
        <p:nvSpPr>
          <p:cNvPr id="87" name="Shape 85"/>
          <p:cNvSpPr/>
          <p:nvPr/>
        </p:nvSpPr>
        <p:spPr>
          <a:xfrm>
            <a:off x="228600" y="3108960"/>
            <a:ext cx="48463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86"/>
          <p:cNvSpPr/>
          <p:nvPr/>
        </p:nvSpPr>
        <p:spPr>
          <a:xfrm>
            <a:off x="320040" y="310896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Gross Profit</a:t>
            </a:r>
            <a:endParaRPr lang="en-US" sz="950" dirty="0"/>
          </a:p>
        </p:txBody>
      </p:sp>
      <p:sp>
        <p:nvSpPr>
          <p:cNvPr id="89" name="Text 87"/>
          <p:cNvSpPr/>
          <p:nvPr/>
        </p:nvSpPr>
        <p:spPr>
          <a:xfrm>
            <a:off x="3840480" y="310896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+$3,243</a:t>
            </a:r>
            <a:endParaRPr lang="en-US" sz="950" dirty="0"/>
          </a:p>
        </p:txBody>
      </p:sp>
      <p:sp>
        <p:nvSpPr>
          <p:cNvPr id="90" name="Shape 88"/>
          <p:cNvSpPr/>
          <p:nvPr/>
        </p:nvSpPr>
        <p:spPr>
          <a:xfrm>
            <a:off x="228600" y="3401568"/>
            <a:ext cx="48463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89"/>
          <p:cNvSpPr/>
          <p:nvPr/>
        </p:nvSpPr>
        <p:spPr>
          <a:xfrm>
            <a:off x="320040" y="3401568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Operating Expenses</a:t>
            </a:r>
            <a:endParaRPr lang="en-US" sz="950" dirty="0"/>
          </a:p>
        </p:txBody>
      </p:sp>
      <p:sp>
        <p:nvSpPr>
          <p:cNvPr id="92" name="Text 90"/>
          <p:cNvSpPr/>
          <p:nvPr/>
        </p:nvSpPr>
        <p:spPr>
          <a:xfrm>
            <a:off x="3840480" y="3401568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–$3,207</a:t>
            </a:r>
            <a:endParaRPr lang="en-US" sz="950" dirty="0"/>
          </a:p>
        </p:txBody>
      </p:sp>
      <p:sp>
        <p:nvSpPr>
          <p:cNvPr id="93" name="Shape 91"/>
          <p:cNvSpPr/>
          <p:nvPr/>
        </p:nvSpPr>
        <p:spPr>
          <a:xfrm>
            <a:off x="228600" y="3694176"/>
            <a:ext cx="4846320" cy="274320"/>
          </a:xfrm>
          <a:prstGeom prst="rect">
            <a:avLst/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2"/>
          <p:cNvSpPr/>
          <p:nvPr/>
        </p:nvSpPr>
        <p:spPr>
          <a:xfrm>
            <a:off x="320040" y="3694176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Operating Income (EBIT)</a:t>
            </a:r>
            <a:endParaRPr lang="en-US" sz="950" dirty="0"/>
          </a:p>
        </p:txBody>
      </p:sp>
      <p:sp>
        <p:nvSpPr>
          <p:cNvPr id="95" name="Text 93"/>
          <p:cNvSpPr/>
          <p:nvPr/>
        </p:nvSpPr>
        <p:spPr>
          <a:xfrm>
            <a:off x="3840480" y="3694176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+$37</a:t>
            </a:r>
            <a:endParaRPr lang="en-US" sz="950" dirty="0"/>
          </a:p>
        </p:txBody>
      </p:sp>
      <p:sp>
        <p:nvSpPr>
          <p:cNvPr id="96" name="Shape 94"/>
          <p:cNvSpPr/>
          <p:nvPr/>
        </p:nvSpPr>
        <p:spPr>
          <a:xfrm>
            <a:off x="228600" y="3968496"/>
            <a:ext cx="4846320" cy="0"/>
          </a:xfrm>
          <a:prstGeom prst="line">
            <a:avLst/>
          </a:prstGeom>
          <a:noFill/>
          <a:ln w="19050">
            <a:solidFill>
              <a:srgbClr val="1E1E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Shape 95"/>
          <p:cNvSpPr/>
          <p:nvPr/>
        </p:nvSpPr>
        <p:spPr>
          <a:xfrm>
            <a:off x="228600" y="3986784"/>
            <a:ext cx="4846320" cy="274320"/>
          </a:xfrm>
          <a:prstGeom prst="rect">
            <a:avLst/>
          </a:prstGeom>
          <a:solidFill>
            <a:srgbClr val="FDE8EB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Text 96"/>
          <p:cNvSpPr/>
          <p:nvPr/>
        </p:nvSpPr>
        <p:spPr>
          <a:xfrm>
            <a:off x="320040" y="3986784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Interest Expense</a:t>
            </a:r>
            <a:endParaRPr lang="en-US" sz="950" dirty="0"/>
          </a:p>
        </p:txBody>
      </p:sp>
      <p:sp>
        <p:nvSpPr>
          <p:cNvPr id="99" name="Text 97"/>
          <p:cNvSpPr/>
          <p:nvPr/>
        </p:nvSpPr>
        <p:spPr>
          <a:xfrm>
            <a:off x="3840480" y="3986784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–$530</a:t>
            </a:r>
            <a:endParaRPr lang="en-US" sz="950" dirty="0"/>
          </a:p>
        </p:txBody>
      </p:sp>
      <p:sp>
        <p:nvSpPr>
          <p:cNvPr id="100" name="Shape 98"/>
          <p:cNvSpPr/>
          <p:nvPr/>
        </p:nvSpPr>
        <p:spPr>
          <a:xfrm>
            <a:off x="5102352" y="4123944"/>
            <a:ext cx="320040" cy="0"/>
          </a:xfrm>
          <a:prstGeom prst="line">
            <a:avLst/>
          </a:prstGeom>
          <a:noFill/>
          <a:ln w="19050">
            <a:solidFill>
              <a:srgbClr val="E3183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01" name="Text 99"/>
          <p:cNvSpPr/>
          <p:nvPr/>
        </p:nvSpPr>
        <p:spPr>
          <a:xfrm>
            <a:off x="5120640" y="4005072"/>
            <a:ext cx="1828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this is the problem</a:t>
            </a:r>
            <a:endParaRPr lang="en-US" sz="850" dirty="0"/>
          </a:p>
        </p:txBody>
      </p:sp>
      <p:sp>
        <p:nvSpPr>
          <p:cNvPr id="102" name="Shape 100"/>
          <p:cNvSpPr/>
          <p:nvPr/>
        </p:nvSpPr>
        <p:spPr>
          <a:xfrm>
            <a:off x="228600" y="4279392"/>
            <a:ext cx="4846320" cy="27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3" name="Text 101"/>
          <p:cNvSpPr/>
          <p:nvPr/>
        </p:nvSpPr>
        <p:spPr>
          <a:xfrm>
            <a:off x="320040" y="4279392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Less: Other Items</a:t>
            </a:r>
            <a:endParaRPr lang="en-US" sz="950" dirty="0"/>
          </a:p>
        </p:txBody>
      </p:sp>
      <p:sp>
        <p:nvSpPr>
          <p:cNvPr id="104" name="Text 102"/>
          <p:cNvSpPr/>
          <p:nvPr/>
        </p:nvSpPr>
        <p:spPr>
          <a:xfrm>
            <a:off x="3840480" y="4279392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–$138</a:t>
            </a:r>
            <a:endParaRPr lang="en-US" sz="950" dirty="0"/>
          </a:p>
        </p:txBody>
      </p:sp>
      <p:sp>
        <p:nvSpPr>
          <p:cNvPr id="105" name="Shape 103"/>
          <p:cNvSpPr/>
          <p:nvPr/>
        </p:nvSpPr>
        <p:spPr>
          <a:xfrm>
            <a:off x="228600" y="4572000"/>
            <a:ext cx="4846320" cy="274320"/>
          </a:xfrm>
          <a:prstGeom prst="rect">
            <a:avLst/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Text 104"/>
          <p:cNvSpPr/>
          <p:nvPr/>
        </p:nvSpPr>
        <p:spPr>
          <a:xfrm>
            <a:off x="320040" y="4572000"/>
            <a:ext cx="3520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Net Loss</a:t>
            </a:r>
            <a:endParaRPr lang="en-US" sz="950" dirty="0"/>
          </a:p>
        </p:txBody>
      </p:sp>
      <p:sp>
        <p:nvSpPr>
          <p:cNvPr id="107" name="Text 105"/>
          <p:cNvSpPr/>
          <p:nvPr/>
        </p:nvSpPr>
        <p:spPr>
          <a:xfrm>
            <a:off x="3840480" y="4572000"/>
            <a:ext cx="1143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5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($637)</a:t>
            </a:r>
            <a:endParaRPr lang="en-US" sz="950" dirty="0"/>
          </a:p>
        </p:txBody>
      </p:sp>
      <p:sp>
        <p:nvSpPr>
          <p:cNvPr id="108" name="Shape 106"/>
          <p:cNvSpPr/>
          <p:nvPr/>
        </p:nvSpPr>
        <p:spPr>
          <a:xfrm>
            <a:off x="228600" y="4846320"/>
            <a:ext cx="4846320" cy="0"/>
          </a:xfrm>
          <a:prstGeom prst="line">
            <a:avLst/>
          </a:prstGeom>
          <a:noFill/>
          <a:ln w="1905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9" name="Text 107"/>
          <p:cNvSpPr/>
          <p:nvPr/>
        </p:nvSpPr>
        <p:spPr>
          <a:xfrm>
            <a:off x="5440680" y="276148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Industry Context</a:t>
            </a:r>
            <a:endParaRPr lang="en-US" sz="1100" dirty="0"/>
          </a:p>
        </p:txBody>
      </p:sp>
      <p:sp>
        <p:nvSpPr>
          <p:cNvPr id="110" name="Text 108"/>
          <p:cNvSpPr/>
          <p:nvPr/>
        </p:nvSpPr>
        <p:spPr>
          <a:xfrm>
            <a:off x="5440680" y="312724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Box office hit ~$9B in 2024, recovering steadily</a:t>
            </a:r>
            <a:endParaRPr lang="en-US" sz="950" dirty="0"/>
          </a:p>
        </p:txBody>
      </p:sp>
      <p:sp>
        <p:nvSpPr>
          <p:cNvPr id="111" name="Text 109"/>
          <p:cNvSpPr/>
          <p:nvPr/>
        </p:nvSpPr>
        <p:spPr>
          <a:xfrm>
            <a:off x="5440680" y="3456432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AMC is the #1 theater chain in the U.S. and world</a:t>
            </a:r>
            <a:endParaRPr lang="en-US" sz="950" dirty="0"/>
          </a:p>
        </p:txBody>
      </p:sp>
      <p:sp>
        <p:nvSpPr>
          <p:cNvPr id="112" name="Text 110"/>
          <p:cNvSpPr/>
          <p:nvPr/>
        </p:nvSpPr>
        <p:spPr>
          <a:xfrm>
            <a:off x="5440680" y="3785616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2025 revenue tracking up ~4.6% per CEO guidance</a:t>
            </a:r>
            <a:endParaRPr lang="en-US" sz="950" dirty="0"/>
          </a:p>
        </p:txBody>
      </p:sp>
      <p:sp>
        <p:nvSpPr>
          <p:cNvPr id="113" name="Text 111"/>
          <p:cNvSpPr/>
          <p:nvPr/>
        </p:nvSpPr>
        <p:spPr>
          <a:xfrm>
            <a:off x="5440680" y="4114800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Operations profitable at EBIT level — trend improving</a:t>
            </a:r>
            <a:endParaRPr lang="en-US" sz="950" dirty="0"/>
          </a:p>
        </p:txBody>
      </p:sp>
      <p:sp>
        <p:nvSpPr>
          <p:cNvPr id="114" name="Text 112"/>
          <p:cNvSpPr/>
          <p:nvPr/>
        </p:nvSpPr>
        <p:spPr>
          <a:xfrm>
            <a:off x="5440680" y="4443984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$375M of debt already paid down in 2024 — plan works</a:t>
            </a:r>
            <a:endParaRPr lang="en-US" sz="950" dirty="0"/>
          </a:p>
        </p:txBody>
      </p:sp>
      <p:sp>
        <p:nvSpPr>
          <p:cNvPr id="115" name="Text 113"/>
          <p:cNvSpPr/>
          <p:nvPr/>
        </p:nvSpPr>
        <p:spPr>
          <a:xfrm>
            <a:off x="964015" y="4883065"/>
            <a:ext cx="8686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fix the debt and AMC is profitable. Everything else flows from that.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920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130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73736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5341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946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551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0156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81762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3367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4972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6577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182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9788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1393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72998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4603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56208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7814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39419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81024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525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32130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3736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5341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256946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298551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40156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81762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23367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64972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06577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48182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89788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1393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72998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14603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756208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7814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39419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81024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28600" y="91440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AMC a Real Opportunity? Applying the Idea vs. Opportunity Test</a:t>
            </a:r>
            <a:endParaRPr lang="en-US" sz="1900" dirty="0"/>
          </a:p>
        </p:txBody>
      </p:sp>
      <p:sp>
        <p:nvSpPr>
          <p:cNvPr id="50" name="Shape 48"/>
          <p:cNvSpPr/>
          <p:nvPr/>
        </p:nvSpPr>
        <p:spPr>
          <a:xfrm>
            <a:off x="10972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1722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112471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63220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213969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264718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315468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66217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16966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467715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518464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69214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19963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670712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721461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772210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822960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873709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228600" y="804672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building a 3-year plan (2026–2028), we need to test whether this is actually worth pursuing.</a:t>
            </a:r>
            <a:endParaRPr lang="en-US" sz="1050" dirty="0"/>
          </a:p>
        </p:txBody>
      </p:sp>
      <p:sp>
        <p:nvSpPr>
          <p:cNvPr id="69" name="Shape 67"/>
          <p:cNvSpPr/>
          <p:nvPr/>
        </p:nvSpPr>
        <p:spPr>
          <a:xfrm>
            <a:off x="228600" y="1170432"/>
            <a:ext cx="4206240" cy="1664208"/>
          </a:xfrm>
          <a:prstGeom prst="roundRect">
            <a:avLst>
              <a:gd name="adj" fmla="val 4945"/>
            </a:avLst>
          </a:prstGeom>
          <a:solidFill>
            <a:srgbClr val="E8F5E9"/>
          </a:solidFill>
          <a:ln w="19050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68"/>
          <p:cNvSpPr/>
          <p:nvPr/>
        </p:nvSpPr>
        <p:spPr>
          <a:xfrm>
            <a:off x="365760" y="1298448"/>
            <a:ext cx="411480" cy="411480"/>
          </a:xfrm>
          <a:prstGeom prst="ellipse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365760" y="12984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2" name="Text 70"/>
          <p:cNvSpPr/>
          <p:nvPr/>
        </p:nvSpPr>
        <p:spPr>
          <a:xfrm>
            <a:off x="868680" y="1298448"/>
            <a:ext cx="3429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large, durable market?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365760" y="1755648"/>
            <a:ext cx="3931920" cy="0"/>
          </a:xfrm>
          <a:prstGeom prst="line">
            <a:avLst/>
          </a:prstGeom>
          <a:noFill/>
          <a:ln w="9525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365760" y="182880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— North American box office recovered to ~$9B in 2024 and is expected to grow toward $10B+ by 2028. Theatrical is not dying; it is shifting. Premium formats and event cinema are growing even as standard showings plateau. People still go to movies.</a:t>
            </a:r>
            <a:endParaRPr lang="en-US" sz="950" dirty="0"/>
          </a:p>
        </p:txBody>
      </p:sp>
      <p:sp>
        <p:nvSpPr>
          <p:cNvPr id="75" name="Shape 73"/>
          <p:cNvSpPr/>
          <p:nvPr/>
        </p:nvSpPr>
        <p:spPr>
          <a:xfrm>
            <a:off x="4690872" y="1170432"/>
            <a:ext cx="4206240" cy="1664208"/>
          </a:xfrm>
          <a:prstGeom prst="roundRect">
            <a:avLst>
              <a:gd name="adj" fmla="val 4945"/>
            </a:avLst>
          </a:prstGeom>
          <a:solidFill>
            <a:srgbClr val="E8F5E9"/>
          </a:solidFill>
          <a:ln w="19050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Shape 74"/>
          <p:cNvSpPr/>
          <p:nvPr/>
        </p:nvSpPr>
        <p:spPr>
          <a:xfrm>
            <a:off x="4828032" y="1298448"/>
            <a:ext cx="411480" cy="411480"/>
          </a:xfrm>
          <a:prstGeom prst="ellipse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5"/>
          <p:cNvSpPr/>
          <p:nvPr/>
        </p:nvSpPr>
        <p:spPr>
          <a:xfrm>
            <a:off x="4828032" y="12984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78" name="Text 76"/>
          <p:cNvSpPr/>
          <p:nvPr/>
        </p:nvSpPr>
        <p:spPr>
          <a:xfrm>
            <a:off x="5330952" y="1298448"/>
            <a:ext cx="3429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AMC have a sustainable competitive advantage?</a:t>
            </a:r>
            <a:endParaRPr lang="en-US" sz="1050" dirty="0"/>
          </a:p>
        </p:txBody>
      </p:sp>
      <p:sp>
        <p:nvSpPr>
          <p:cNvPr id="79" name="Shape 77"/>
          <p:cNvSpPr/>
          <p:nvPr/>
        </p:nvSpPr>
        <p:spPr>
          <a:xfrm>
            <a:off x="4828032" y="1755648"/>
            <a:ext cx="3931920" cy="0"/>
          </a:xfrm>
          <a:prstGeom prst="line">
            <a:avLst/>
          </a:prstGeom>
          <a:noFill/>
          <a:ln w="9525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 78"/>
          <p:cNvSpPr/>
          <p:nvPr/>
        </p:nvSpPr>
        <p:spPr>
          <a:xfrm>
            <a:off x="4828032" y="182880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— scale and real estate. AMC is the world's largest theater chain with ~350 U.S. locations. Its size gives it leverage with studios on film terms and with vendors on concession costs. That scale took decades to build and can't be replicated quickly.</a:t>
            </a:r>
            <a:endParaRPr lang="en-US" sz="950" dirty="0"/>
          </a:p>
        </p:txBody>
      </p:sp>
      <p:sp>
        <p:nvSpPr>
          <p:cNvPr id="81" name="Shape 79"/>
          <p:cNvSpPr/>
          <p:nvPr/>
        </p:nvSpPr>
        <p:spPr>
          <a:xfrm>
            <a:off x="228600" y="2999232"/>
            <a:ext cx="4206240" cy="1664208"/>
          </a:xfrm>
          <a:prstGeom prst="roundRect">
            <a:avLst>
              <a:gd name="adj" fmla="val 4945"/>
            </a:avLst>
          </a:prstGeom>
          <a:solidFill>
            <a:srgbClr val="E8F5E9"/>
          </a:solidFill>
          <a:ln w="19050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Shape 80"/>
          <p:cNvSpPr/>
          <p:nvPr/>
        </p:nvSpPr>
        <p:spPr>
          <a:xfrm>
            <a:off x="365760" y="3127248"/>
            <a:ext cx="411480" cy="411480"/>
          </a:xfrm>
          <a:prstGeom prst="ellipse">
            <a:avLst/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365760" y="3127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400" dirty="0"/>
          </a:p>
        </p:txBody>
      </p:sp>
      <p:sp>
        <p:nvSpPr>
          <p:cNvPr id="84" name="Text 82"/>
          <p:cNvSpPr/>
          <p:nvPr/>
        </p:nvSpPr>
        <p:spPr>
          <a:xfrm>
            <a:off x="868680" y="3127248"/>
            <a:ext cx="3429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it reach profitability with a credible path?</a:t>
            </a:r>
            <a:endParaRPr lang="en-US" sz="1050" dirty="0"/>
          </a:p>
        </p:txBody>
      </p:sp>
      <p:sp>
        <p:nvSpPr>
          <p:cNvPr id="85" name="Shape 83"/>
          <p:cNvSpPr/>
          <p:nvPr/>
        </p:nvSpPr>
        <p:spPr>
          <a:xfrm>
            <a:off x="365760" y="3584448"/>
            <a:ext cx="3931920" cy="0"/>
          </a:xfrm>
          <a:prstGeom prst="line">
            <a:avLst/>
          </a:prstGeom>
          <a:noFill/>
          <a:ln w="9525">
            <a:solidFill>
              <a:srgbClr val="A8D5B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365760" y="365760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Yes, if debt is addressed. Reduce annual interest from $530M (2025 actual) to $270M by 2028 through refinancing + debt paydown. That's enough: 2027 is the first profitable year ($102M net income), and 2028 hits $357M. No heroic revenue assumptions required.</a:t>
            </a:r>
            <a:endParaRPr lang="en-US" sz="950" dirty="0"/>
          </a:p>
        </p:txBody>
      </p:sp>
      <p:sp>
        <p:nvSpPr>
          <p:cNvPr id="87" name="Shape 85"/>
          <p:cNvSpPr/>
          <p:nvPr/>
        </p:nvSpPr>
        <p:spPr>
          <a:xfrm>
            <a:off x="4690872" y="2999232"/>
            <a:ext cx="4206240" cy="1664208"/>
          </a:xfrm>
          <a:prstGeom prst="roundRect">
            <a:avLst>
              <a:gd name="adj" fmla="val 4945"/>
            </a:avLst>
          </a:prstGeom>
          <a:solidFill>
            <a:srgbClr val="FDE8EB"/>
          </a:solidFill>
          <a:ln w="19050">
            <a:solidFill>
              <a:srgbClr val="EAA9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Shape 86"/>
          <p:cNvSpPr/>
          <p:nvPr/>
        </p:nvSpPr>
        <p:spPr>
          <a:xfrm>
            <a:off x="4828032" y="3127248"/>
            <a:ext cx="411480" cy="411480"/>
          </a:xfrm>
          <a:prstGeom prst="ellipse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Text 87"/>
          <p:cNvSpPr/>
          <p:nvPr/>
        </p:nvSpPr>
        <p:spPr>
          <a:xfrm>
            <a:off x="4828032" y="312724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00" dirty="0"/>
          </a:p>
        </p:txBody>
      </p:sp>
      <p:sp>
        <p:nvSpPr>
          <p:cNvPr id="90" name="Text 88"/>
          <p:cNvSpPr/>
          <p:nvPr/>
        </p:nvSpPr>
        <p:spPr>
          <a:xfrm>
            <a:off x="5330952" y="3127248"/>
            <a:ext cx="34290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key risk?</a:t>
            </a:r>
            <a:endParaRPr lang="en-US" sz="1050" dirty="0"/>
          </a:p>
        </p:txBody>
      </p:sp>
      <p:sp>
        <p:nvSpPr>
          <p:cNvPr id="91" name="Shape 89"/>
          <p:cNvSpPr/>
          <p:nvPr/>
        </p:nvSpPr>
        <p:spPr>
          <a:xfrm>
            <a:off x="4828032" y="3584448"/>
            <a:ext cx="3931920" cy="0"/>
          </a:xfrm>
          <a:prstGeom prst="line">
            <a:avLst/>
          </a:prstGeom>
          <a:noFill/>
          <a:ln w="9525">
            <a:solidFill>
              <a:srgbClr val="EAA9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2" name="Text 90"/>
          <p:cNvSpPr/>
          <p:nvPr/>
        </p:nvSpPr>
        <p:spPr>
          <a:xfrm>
            <a:off x="4828032" y="3657600"/>
            <a:ext cx="3977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 office underperformance. If studios keep shifting releases to streaming, attendance could stagnate. Mitigation: the plan builds private events, premium F&amp;B, and subscriptions specifically to reduce dependence on any single film.</a:t>
            </a:r>
            <a:endParaRPr lang="en-US" sz="950" dirty="0"/>
          </a:p>
        </p:txBody>
      </p:sp>
      <p:sp>
        <p:nvSpPr>
          <p:cNvPr id="93" name="Shape 91"/>
          <p:cNvSpPr/>
          <p:nvPr/>
        </p:nvSpPr>
        <p:spPr>
          <a:xfrm>
            <a:off x="0" y="4773168"/>
            <a:ext cx="9144000" cy="370332"/>
          </a:xfrm>
          <a:prstGeom prst="roundRect">
            <a:avLst>
              <a:gd name="adj" fmla="val 0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2"/>
          <p:cNvSpPr/>
          <p:nvPr/>
        </p:nvSpPr>
        <p:spPr>
          <a:xfrm>
            <a:off x="320040" y="4791456"/>
            <a:ext cx="8503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Verdict: Real opportunity. 2025 EBIT was $40.5M — operations ARE profitable. Fix the debt, reduce interest from $530M to $270M by 2028, and AMC is solidly in the black.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920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130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73736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5341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946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551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0156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81762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3367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4972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6577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182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9788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1393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72998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4603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56208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7814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39419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81024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525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32130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3736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5341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256946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298551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40156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81762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23367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64972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06577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48182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89788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1393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72998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14603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756208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7814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39419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81024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28600" y="91440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1: Fix the Capital Structure to Stop the Bleeding</a:t>
            </a:r>
            <a:endParaRPr lang="en-US" sz="1900" dirty="0"/>
          </a:p>
        </p:txBody>
      </p:sp>
      <p:sp>
        <p:nvSpPr>
          <p:cNvPr id="49" name="Text 47"/>
          <p:cNvSpPr/>
          <p:nvPr/>
        </p:nvSpPr>
        <p:spPr>
          <a:xfrm>
            <a:off x="6565392" y="109728"/>
            <a:ext cx="2350008" cy="475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10972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1722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112471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63220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213969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264718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315468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66217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16966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467715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518464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69214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19963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670712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721461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772210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822960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873709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 66"/>
          <p:cNvSpPr/>
          <p:nvPr/>
        </p:nvSpPr>
        <p:spPr>
          <a:xfrm>
            <a:off x="228600" y="841248"/>
            <a:ext cx="429768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Capital Structure Problem</a:t>
            </a:r>
            <a:endParaRPr lang="en-US" sz="1200" dirty="0"/>
          </a:p>
        </p:txBody>
      </p:sp>
      <p:sp>
        <p:nvSpPr>
          <p:cNvPr id="69" name="Text 67"/>
          <p:cNvSpPr/>
          <p:nvPr/>
        </p:nvSpPr>
        <p:spPr>
          <a:xfrm>
            <a:off x="228600" y="1161288"/>
            <a:ext cx="429768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structure theory says the optimal debt-to-equity mix minimizes cost of capital. AMC's Debt/EBITDA of 7.1x (2024) is way outside that range — lenders price the debt at junk-bond rates, compounding the problem. The 2026–2028 plan brings this below 3x.</a:t>
            </a:r>
            <a:endParaRPr lang="en-US" sz="950" dirty="0"/>
          </a:p>
        </p:txBody>
      </p:sp>
      <p:sp>
        <p:nvSpPr>
          <p:cNvPr id="70" name="Text 68"/>
          <p:cNvSpPr/>
          <p:nvPr/>
        </p:nvSpPr>
        <p:spPr>
          <a:xfrm>
            <a:off x="228600" y="1984248"/>
            <a:ext cx="4297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Coverage: The 2026–2028 Recovery Arc</a:t>
            </a:r>
            <a:endParaRPr lang="en-US" sz="1100" dirty="0"/>
          </a:p>
        </p:txBody>
      </p:sp>
      <p:sp>
        <p:nvSpPr>
          <p:cNvPr id="71" name="Text 69"/>
          <p:cNvSpPr/>
          <p:nvPr/>
        </p:nvSpPr>
        <p:spPr>
          <a:xfrm>
            <a:off x="228600" y="2258568"/>
            <a:ext cx="4297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888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(EBIT ÷ Interest Expense — need above 1.0x to be self-sustaining)</a:t>
            </a:r>
            <a:endParaRPr lang="en-US" sz="850" dirty="0"/>
          </a:p>
        </p:txBody>
      </p:sp>
      <p:sp>
        <p:nvSpPr>
          <p:cNvPr id="72" name="Shape 70"/>
          <p:cNvSpPr/>
          <p:nvPr/>
        </p:nvSpPr>
        <p:spPr>
          <a:xfrm>
            <a:off x="228600" y="2487168"/>
            <a:ext cx="4297680" cy="237744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256032" y="2487168"/>
            <a:ext cx="822960" cy="2377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</a:t>
            </a:r>
            <a:endParaRPr lang="en-US" sz="850" dirty="0"/>
          </a:p>
        </p:txBody>
      </p:sp>
      <p:sp>
        <p:nvSpPr>
          <p:cNvPr id="74" name="Text 72"/>
          <p:cNvSpPr/>
          <p:nvPr/>
        </p:nvSpPr>
        <p:spPr>
          <a:xfrm>
            <a:off x="1143000" y="248716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 ($M)</a:t>
            </a:r>
            <a:endParaRPr lang="en-US" sz="850" dirty="0"/>
          </a:p>
        </p:txBody>
      </p:sp>
      <p:sp>
        <p:nvSpPr>
          <p:cNvPr id="75" name="Text 73"/>
          <p:cNvSpPr/>
          <p:nvPr/>
        </p:nvSpPr>
        <p:spPr>
          <a:xfrm>
            <a:off x="2121408" y="2487168"/>
            <a:ext cx="1024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 ($M)</a:t>
            </a:r>
            <a:endParaRPr lang="en-US" sz="850" dirty="0"/>
          </a:p>
        </p:txBody>
      </p:sp>
      <p:sp>
        <p:nvSpPr>
          <p:cNvPr id="76" name="Text 74"/>
          <p:cNvSpPr/>
          <p:nvPr/>
        </p:nvSpPr>
        <p:spPr>
          <a:xfrm>
            <a:off x="3200400" y="2487168"/>
            <a:ext cx="12618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</a:t>
            </a:r>
            <a:endParaRPr lang="en-US" sz="850" dirty="0"/>
          </a:p>
        </p:txBody>
      </p:sp>
      <p:sp>
        <p:nvSpPr>
          <p:cNvPr id="77" name="Shape 75"/>
          <p:cNvSpPr/>
          <p:nvPr/>
        </p:nvSpPr>
        <p:spPr>
          <a:xfrm>
            <a:off x="228600" y="2743200"/>
            <a:ext cx="4297680" cy="228600"/>
          </a:xfrm>
          <a:prstGeom prst="rect">
            <a:avLst/>
          </a:prstGeom>
          <a:solidFill>
            <a:srgbClr val="EEEEEE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256032" y="2743200"/>
            <a:ext cx="868680" cy="2286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2024A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1143000" y="2743200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(7)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2121408" y="2743200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444</a:t>
            </a:r>
            <a:endParaRPr lang="en-US" sz="900" dirty="0"/>
          </a:p>
        </p:txBody>
      </p:sp>
      <p:sp>
        <p:nvSpPr>
          <p:cNvPr id="81" name="Text 79"/>
          <p:cNvSpPr/>
          <p:nvPr/>
        </p:nvSpPr>
        <p:spPr>
          <a:xfrm>
            <a:off x="3200400" y="2743200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(0.02x)</a:t>
            </a:r>
            <a:endParaRPr lang="en-US" sz="900" dirty="0"/>
          </a:p>
        </p:txBody>
      </p:sp>
      <p:sp>
        <p:nvSpPr>
          <p:cNvPr id="82" name="Shape 80"/>
          <p:cNvSpPr/>
          <p:nvPr/>
        </p:nvSpPr>
        <p:spPr>
          <a:xfrm>
            <a:off x="228600" y="2990088"/>
            <a:ext cx="4297680" cy="228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81"/>
          <p:cNvSpPr/>
          <p:nvPr/>
        </p:nvSpPr>
        <p:spPr>
          <a:xfrm>
            <a:off x="256032" y="2990088"/>
            <a:ext cx="868680" cy="2286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2025A</a:t>
            </a:r>
            <a:endParaRPr lang="en-US" sz="900" dirty="0"/>
          </a:p>
        </p:txBody>
      </p:sp>
      <p:sp>
        <p:nvSpPr>
          <p:cNvPr id="84" name="Text 82"/>
          <p:cNvSpPr/>
          <p:nvPr/>
        </p:nvSpPr>
        <p:spPr>
          <a:xfrm>
            <a:off x="1143000" y="2990088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</a:t>
            </a:r>
            <a:endParaRPr lang="en-US" sz="900" dirty="0"/>
          </a:p>
        </p:txBody>
      </p:sp>
      <p:sp>
        <p:nvSpPr>
          <p:cNvPr id="85" name="Text 83"/>
          <p:cNvSpPr/>
          <p:nvPr/>
        </p:nvSpPr>
        <p:spPr>
          <a:xfrm>
            <a:off x="2121408" y="2990088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530</a:t>
            </a:r>
            <a:endParaRPr lang="en-US" sz="900" dirty="0"/>
          </a:p>
        </p:txBody>
      </p:sp>
      <p:sp>
        <p:nvSpPr>
          <p:cNvPr id="86" name="Text 84"/>
          <p:cNvSpPr/>
          <p:nvPr/>
        </p:nvSpPr>
        <p:spPr>
          <a:xfrm>
            <a:off x="3200400" y="2990088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0.08x</a:t>
            </a:r>
            <a:endParaRPr lang="en-US" sz="900" dirty="0"/>
          </a:p>
        </p:txBody>
      </p:sp>
      <p:sp>
        <p:nvSpPr>
          <p:cNvPr id="87" name="Shape 85"/>
          <p:cNvSpPr/>
          <p:nvPr/>
        </p:nvSpPr>
        <p:spPr>
          <a:xfrm>
            <a:off x="228600" y="3345688"/>
            <a:ext cx="4297680" cy="0"/>
          </a:xfrm>
          <a:prstGeom prst="line">
            <a:avLst/>
          </a:prstGeom>
          <a:noFill/>
          <a:ln w="19050">
            <a:solidFill>
              <a:srgbClr val="E31837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86"/>
          <p:cNvSpPr/>
          <p:nvPr/>
        </p:nvSpPr>
        <p:spPr>
          <a:xfrm>
            <a:off x="228600" y="3511296"/>
            <a:ext cx="42976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1.0x threshold — plan crosses here in 2027</a:t>
            </a:r>
            <a:endParaRPr lang="en-US" sz="750" dirty="0"/>
          </a:p>
        </p:txBody>
      </p:sp>
      <p:sp>
        <p:nvSpPr>
          <p:cNvPr id="91" name="Text 89"/>
          <p:cNvSpPr/>
          <p:nvPr/>
        </p:nvSpPr>
        <p:spPr>
          <a:xfrm>
            <a:off x="1143000" y="3236976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92" name="Text 90"/>
          <p:cNvSpPr/>
          <p:nvPr/>
        </p:nvSpPr>
        <p:spPr>
          <a:xfrm>
            <a:off x="2121408" y="3236976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93" name="Text 91"/>
          <p:cNvSpPr/>
          <p:nvPr/>
        </p:nvSpPr>
        <p:spPr>
          <a:xfrm>
            <a:off x="3200400" y="3236976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endParaRPr lang="en-US" sz="900" dirty="0"/>
          </a:p>
        </p:txBody>
      </p:sp>
      <p:sp>
        <p:nvSpPr>
          <p:cNvPr id="94" name="Shape 92"/>
          <p:cNvSpPr/>
          <p:nvPr/>
        </p:nvSpPr>
        <p:spPr>
          <a:xfrm>
            <a:off x="228600" y="3483864"/>
            <a:ext cx="4297680" cy="228600"/>
          </a:xfrm>
          <a:prstGeom prst="rect">
            <a:avLst/>
          </a:prstGeom>
          <a:solidFill>
            <a:srgbClr val="FEF9E7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5" name="Text 93"/>
          <p:cNvSpPr/>
          <p:nvPr/>
        </p:nvSpPr>
        <p:spPr>
          <a:xfrm>
            <a:off x="256032" y="3483864"/>
            <a:ext cx="868680" cy="2286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2026E</a:t>
            </a:r>
            <a:endParaRPr lang="en-US" sz="900" dirty="0"/>
          </a:p>
        </p:txBody>
      </p:sp>
      <p:sp>
        <p:nvSpPr>
          <p:cNvPr id="96" name="Text 94"/>
          <p:cNvSpPr/>
          <p:nvPr/>
        </p:nvSpPr>
        <p:spPr>
          <a:xfrm>
            <a:off x="1143000" y="3483864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637</a:t>
            </a:r>
            <a:endParaRPr lang="en-US" sz="900" dirty="0"/>
          </a:p>
        </p:txBody>
      </p:sp>
      <p:sp>
        <p:nvSpPr>
          <p:cNvPr id="97" name="Text 95"/>
          <p:cNvSpPr/>
          <p:nvPr/>
        </p:nvSpPr>
        <p:spPr>
          <a:xfrm>
            <a:off x="2121408" y="3483864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380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3200400" y="3483864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1.68x</a:t>
            </a:r>
            <a:endParaRPr lang="en-US" sz="900" dirty="0"/>
          </a:p>
        </p:txBody>
      </p:sp>
      <p:sp>
        <p:nvSpPr>
          <p:cNvPr id="99" name="Shape 97"/>
          <p:cNvSpPr/>
          <p:nvPr/>
        </p:nvSpPr>
        <p:spPr>
          <a:xfrm>
            <a:off x="228600" y="3730752"/>
            <a:ext cx="4297680" cy="228600"/>
          </a:xfrm>
          <a:prstGeom prst="rect">
            <a:avLst/>
          </a:prstGeom>
          <a:solidFill>
            <a:srgbClr val="E8F5E9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0" name="Text 98"/>
          <p:cNvSpPr/>
          <p:nvPr/>
        </p:nvSpPr>
        <p:spPr>
          <a:xfrm>
            <a:off x="256032" y="3730752"/>
            <a:ext cx="868680" cy="2286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2027E</a:t>
            </a:r>
            <a:endParaRPr lang="en-US" sz="900" dirty="0"/>
          </a:p>
        </p:txBody>
      </p:sp>
      <p:sp>
        <p:nvSpPr>
          <p:cNvPr id="101" name="Text 99"/>
          <p:cNvSpPr/>
          <p:nvPr/>
        </p:nvSpPr>
        <p:spPr>
          <a:xfrm>
            <a:off x="1143000" y="3730752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916</a:t>
            </a:r>
            <a:endParaRPr lang="en-US" sz="900" dirty="0"/>
          </a:p>
        </p:txBody>
      </p:sp>
      <p:sp>
        <p:nvSpPr>
          <p:cNvPr id="102" name="Text 100"/>
          <p:cNvSpPr/>
          <p:nvPr/>
        </p:nvSpPr>
        <p:spPr>
          <a:xfrm>
            <a:off x="2121408" y="3730752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270</a:t>
            </a:r>
            <a:endParaRPr lang="en-US" sz="900" dirty="0"/>
          </a:p>
        </p:txBody>
      </p:sp>
      <p:sp>
        <p:nvSpPr>
          <p:cNvPr id="103" name="Text 101"/>
          <p:cNvSpPr/>
          <p:nvPr/>
        </p:nvSpPr>
        <p:spPr>
          <a:xfrm>
            <a:off x="3200400" y="3730752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3.39x</a:t>
            </a:r>
            <a:endParaRPr lang="en-US" sz="900" dirty="0"/>
          </a:p>
        </p:txBody>
      </p:sp>
      <p:sp>
        <p:nvSpPr>
          <p:cNvPr id="104" name="Shape 102"/>
          <p:cNvSpPr/>
          <p:nvPr/>
        </p:nvSpPr>
        <p:spPr>
          <a:xfrm>
            <a:off x="228600" y="3977640"/>
            <a:ext cx="4297680" cy="228600"/>
          </a:xfrm>
          <a:prstGeom prst="rect">
            <a:avLst/>
          </a:prstGeom>
          <a:solidFill>
            <a:srgbClr val="E8F5E9"/>
          </a:solidFill>
          <a:ln w="12700">
            <a:solidFill>
              <a:srgbClr val="EEEE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5" name="Text 103"/>
          <p:cNvSpPr/>
          <p:nvPr/>
        </p:nvSpPr>
        <p:spPr>
          <a:xfrm>
            <a:off x="256032" y="3977640"/>
            <a:ext cx="868680" cy="2286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2028E</a:t>
            </a:r>
            <a:endParaRPr lang="en-US" sz="900" dirty="0"/>
          </a:p>
        </p:txBody>
      </p:sp>
      <p:sp>
        <p:nvSpPr>
          <p:cNvPr id="106" name="Text 104"/>
          <p:cNvSpPr/>
          <p:nvPr/>
        </p:nvSpPr>
        <p:spPr>
          <a:xfrm>
            <a:off x="1143000" y="3977640"/>
            <a:ext cx="91440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1,160</a:t>
            </a:r>
            <a:endParaRPr lang="en-US" sz="900" dirty="0"/>
          </a:p>
        </p:txBody>
      </p:sp>
      <p:sp>
        <p:nvSpPr>
          <p:cNvPr id="107" name="Text 105"/>
          <p:cNvSpPr/>
          <p:nvPr/>
        </p:nvSpPr>
        <p:spPr>
          <a:xfrm>
            <a:off x="2121408" y="3977640"/>
            <a:ext cx="102412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</a:t>
            </a:r>
            <a:endParaRPr lang="en-US" sz="900" dirty="0"/>
          </a:p>
        </p:txBody>
      </p:sp>
      <p:sp>
        <p:nvSpPr>
          <p:cNvPr id="108" name="Text 106"/>
          <p:cNvSpPr/>
          <p:nvPr/>
        </p:nvSpPr>
        <p:spPr>
          <a:xfrm>
            <a:off x="3200400" y="3977640"/>
            <a:ext cx="126187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6.44x</a:t>
            </a:r>
            <a:endParaRPr lang="en-US" sz="900" dirty="0"/>
          </a:p>
        </p:txBody>
      </p:sp>
      <p:sp>
        <p:nvSpPr>
          <p:cNvPr id="109" name="Text 107"/>
          <p:cNvSpPr/>
          <p:nvPr/>
        </p:nvSpPr>
        <p:spPr>
          <a:xfrm>
            <a:off x="4754880" y="841248"/>
            <a:ext cx="41605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TVM: Why Paying Down Debt Is the Best Investment</a:t>
            </a:r>
            <a:endParaRPr lang="en-US" sz="1100" dirty="0"/>
          </a:p>
        </p:txBody>
      </p:sp>
      <p:sp>
        <p:nvSpPr>
          <p:cNvPr id="110" name="Shape 108"/>
          <p:cNvSpPr/>
          <p:nvPr/>
        </p:nvSpPr>
        <p:spPr>
          <a:xfrm>
            <a:off x="4754880" y="1161288"/>
            <a:ext cx="4160520" cy="1170432"/>
          </a:xfrm>
          <a:prstGeom prst="roundRect">
            <a:avLst>
              <a:gd name="adj" fmla="val 6250"/>
            </a:avLst>
          </a:prstGeom>
          <a:solidFill>
            <a:srgbClr val="FEF9E7"/>
          </a:solidFill>
          <a:ln w="19050">
            <a:solidFill>
              <a:srgbClr val="F5C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 109"/>
          <p:cNvSpPr/>
          <p:nvPr/>
        </p:nvSpPr>
        <p:spPr>
          <a:xfrm>
            <a:off x="4892040" y="1216152"/>
            <a:ext cx="3886200" cy="10607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8000"/>
              </a:lnSpc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💰  The TVM math:
</a:t>
            </a:r>
            <a:r>
              <a:rPr lang="en-US" sz="95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Reduce debt from $4.1B → $1.8B over 2026–2028
•  Saves $350M/yr in cash interest by 2028
•  PV of those savings over 10 yrs at 8% discount rate ≈ $2.3B
•  Every $100M paid off saves ~$7M/yr — it snowballs</a:t>
            </a:r>
            <a:endParaRPr lang="en-US" sz="950" dirty="0"/>
          </a:p>
        </p:txBody>
      </p:sp>
      <p:sp>
        <p:nvSpPr>
          <p:cNvPr id="112" name="Text 110"/>
          <p:cNvSpPr/>
          <p:nvPr/>
        </p:nvSpPr>
        <p:spPr>
          <a:xfrm>
            <a:off x="4754880" y="2450592"/>
            <a:ext cx="4160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We Execute (2026–2028)</a:t>
            </a:r>
            <a:endParaRPr lang="en-US" sz="1100" dirty="0"/>
          </a:p>
        </p:txBody>
      </p:sp>
      <p:sp>
        <p:nvSpPr>
          <p:cNvPr id="113" name="Shape 111"/>
          <p:cNvSpPr/>
          <p:nvPr/>
        </p:nvSpPr>
        <p:spPr>
          <a:xfrm>
            <a:off x="4754880" y="2788920"/>
            <a:ext cx="4160520" cy="438912"/>
          </a:xfrm>
          <a:prstGeom prst="roundRect">
            <a:avLst>
              <a:gd name="adj" fmla="val 12500"/>
            </a:avLst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Text 112"/>
          <p:cNvSpPr/>
          <p:nvPr/>
        </p:nvSpPr>
        <p:spPr>
          <a:xfrm>
            <a:off x="4864608" y="2816352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Refinance near-term maturities</a:t>
            </a:r>
            <a:endParaRPr lang="en-US" sz="950" dirty="0"/>
          </a:p>
        </p:txBody>
      </p:sp>
      <p:sp>
        <p:nvSpPr>
          <p:cNvPr id="115" name="Text 113"/>
          <p:cNvSpPr/>
          <p:nvPr/>
        </p:nvSpPr>
        <p:spPr>
          <a:xfrm>
            <a:off x="4864608" y="299923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 any remaining 2026–27 notes to longer-dated instruments. AMC already cleared its 2026 maturities — extending the runway.</a:t>
            </a:r>
            <a:endParaRPr lang="en-US" sz="900" dirty="0"/>
          </a:p>
        </p:txBody>
      </p:sp>
      <p:sp>
        <p:nvSpPr>
          <p:cNvPr id="116" name="Shape 114"/>
          <p:cNvSpPr/>
          <p:nvPr/>
        </p:nvSpPr>
        <p:spPr>
          <a:xfrm>
            <a:off x="4754880" y="3291840"/>
            <a:ext cx="416052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7" name="Text 115"/>
          <p:cNvSpPr/>
          <p:nvPr/>
        </p:nvSpPr>
        <p:spPr>
          <a:xfrm>
            <a:off x="4864608" y="3319272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Direct all free cash flow to principal</a:t>
            </a:r>
            <a:endParaRPr lang="en-US" sz="950" dirty="0"/>
          </a:p>
        </p:txBody>
      </p:sp>
      <p:sp>
        <p:nvSpPr>
          <p:cNvPr id="118" name="Text 116"/>
          <p:cNvSpPr/>
          <p:nvPr/>
        </p:nvSpPr>
        <p:spPr>
          <a:xfrm>
            <a:off x="4864608" y="350215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FCF above $150M operating reserve → debt principal. At $400–600M annual FCF projected, this drives ~$600M/yr reduction.</a:t>
            </a:r>
            <a:endParaRPr lang="en-US" sz="900" dirty="0"/>
          </a:p>
        </p:txBody>
      </p:sp>
      <p:sp>
        <p:nvSpPr>
          <p:cNvPr id="119" name="Shape 117"/>
          <p:cNvSpPr/>
          <p:nvPr/>
        </p:nvSpPr>
        <p:spPr>
          <a:xfrm>
            <a:off x="4754880" y="3794760"/>
            <a:ext cx="4160520" cy="438912"/>
          </a:xfrm>
          <a:prstGeom prst="roundRect">
            <a:avLst>
              <a:gd name="adj" fmla="val 12500"/>
            </a:avLst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0" name="Text 118"/>
          <p:cNvSpPr/>
          <p:nvPr/>
        </p:nvSpPr>
        <p:spPr>
          <a:xfrm>
            <a:off x="4864608" y="3822192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Sell non-core assets</a:t>
            </a:r>
            <a:endParaRPr lang="en-US" sz="950" dirty="0"/>
          </a:p>
        </p:txBody>
      </p:sp>
      <p:sp>
        <p:nvSpPr>
          <p:cNvPr id="121" name="Text 119"/>
          <p:cNvSpPr/>
          <p:nvPr/>
        </p:nvSpPr>
        <p:spPr>
          <a:xfrm>
            <a:off x="4864608" y="400507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sale-leaseback of real estate and European theater divestiture. Redeploy proceeds to principal paydown.</a:t>
            </a:r>
            <a:endParaRPr lang="en-US" sz="900" dirty="0"/>
          </a:p>
        </p:txBody>
      </p:sp>
      <p:sp>
        <p:nvSpPr>
          <p:cNvPr id="122" name="Shape 120"/>
          <p:cNvSpPr/>
          <p:nvPr/>
        </p:nvSpPr>
        <p:spPr>
          <a:xfrm>
            <a:off x="4754880" y="4297680"/>
            <a:ext cx="416052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3" name="Text 121"/>
          <p:cNvSpPr/>
          <p:nvPr/>
        </p:nvSpPr>
        <p:spPr>
          <a:xfrm>
            <a:off x="4864608" y="4325112"/>
            <a:ext cx="393192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No more dilutive equity raises</a:t>
            </a:r>
            <a:endParaRPr lang="en-US" sz="950" dirty="0"/>
          </a:p>
        </p:txBody>
      </p:sp>
      <p:sp>
        <p:nvSpPr>
          <p:cNvPr id="124" name="Text 122"/>
          <p:cNvSpPr/>
          <p:nvPr/>
        </p:nvSpPr>
        <p:spPr>
          <a:xfrm>
            <a:off x="4864608" y="450799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&lt;$4/share, every new share destroys value. The plan earns its way out — not prints its way out.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920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130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73736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5341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946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551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0156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81762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3367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4972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6577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182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9788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1393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72998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4603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56208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7814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39419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81024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525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32130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3736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5341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256946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298551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40156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81762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23367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64972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06577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48182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89788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1393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72998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14603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756208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7814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39419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81024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28600" y="91440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Pillars 2 &amp; 3: Building Revenue and Cutting Costs to Fund the Recovery</a:t>
            </a:r>
            <a:endParaRPr lang="en-US" sz="1900" dirty="0"/>
          </a:p>
        </p:txBody>
      </p:sp>
      <p:sp>
        <p:nvSpPr>
          <p:cNvPr id="49" name="Text 47"/>
          <p:cNvSpPr/>
          <p:nvPr/>
        </p:nvSpPr>
        <p:spPr>
          <a:xfrm>
            <a:off x="6565392" y="109728"/>
            <a:ext cx="2350008" cy="475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endParaRPr lang="en-US" sz="750" dirty="0"/>
          </a:p>
        </p:txBody>
      </p:sp>
      <p:sp>
        <p:nvSpPr>
          <p:cNvPr id="50" name="Shape 48"/>
          <p:cNvSpPr/>
          <p:nvPr/>
        </p:nvSpPr>
        <p:spPr>
          <a:xfrm>
            <a:off x="10972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1722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112471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63220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213969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264718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315468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66217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16966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467715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518464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69214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19963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670712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721461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772210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822960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873709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228600" y="804672"/>
            <a:ext cx="8686800" cy="457200"/>
          </a:xfrm>
          <a:prstGeom prst="roundRect">
            <a:avLst>
              <a:gd name="adj" fmla="val 14000"/>
            </a:avLst>
          </a:prstGeom>
          <a:solidFill>
            <a:srgbClr val="FEF9E7"/>
          </a:solidFill>
          <a:ln w="19050">
            <a:solidFill>
              <a:srgbClr val="F5C51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Text 67"/>
          <p:cNvSpPr/>
          <p:nvPr/>
        </p:nvSpPr>
        <p:spPr>
          <a:xfrm>
            <a:off x="347472" y="832104"/>
            <a:ext cx="8458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Higgins Sustainable Growth Model:  </a:t>
            </a:r>
            <a:r>
              <a:rPr lang="en-US" sz="10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SGR = Net Margin × Asset Turnover × Leverage × Retention Rate. Negative net margin makes SGR negative right now. This plan restores positive margins in 2027 (Year 2) and improves asset turnover through portfolio rationalization — so growth is funded by earnings, not by issuing more dilutive stock.</a:t>
            </a:r>
            <a:endParaRPr lang="en-US" sz="1000" dirty="0"/>
          </a:p>
        </p:txBody>
      </p:sp>
      <p:sp>
        <p:nvSpPr>
          <p:cNvPr id="70" name="Shape 68"/>
          <p:cNvSpPr/>
          <p:nvPr/>
        </p:nvSpPr>
        <p:spPr>
          <a:xfrm>
            <a:off x="228600" y="1353312"/>
            <a:ext cx="4206240" cy="274320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 69"/>
          <p:cNvSpPr/>
          <p:nvPr/>
        </p:nvSpPr>
        <p:spPr>
          <a:xfrm>
            <a:off x="320040" y="135331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🍿  Pillar 2: Grow Higher-Margin Revenue</a:t>
            </a:r>
            <a:endParaRPr lang="en-US" sz="1050" dirty="0"/>
          </a:p>
        </p:txBody>
      </p:sp>
      <p:sp>
        <p:nvSpPr>
          <p:cNvPr id="72" name="Shape 70"/>
          <p:cNvSpPr/>
          <p:nvPr/>
        </p:nvSpPr>
        <p:spPr>
          <a:xfrm>
            <a:off x="228600" y="1691640"/>
            <a:ext cx="4206240" cy="658368"/>
          </a:xfrm>
          <a:prstGeom prst="roundRect">
            <a:avLst>
              <a:gd name="adj" fmla="val 9722"/>
            </a:avLst>
          </a:prstGeom>
          <a:solidFill>
            <a:srgbClr val="FDE8EB"/>
          </a:solidFill>
          <a:ln w="12700">
            <a:solidFill>
              <a:srgbClr val="F5C5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Text 71"/>
          <p:cNvSpPr/>
          <p:nvPr/>
        </p:nvSpPr>
        <p:spPr>
          <a:xfrm>
            <a:off x="347472" y="1719072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Premium Large Format (+50 screens)</a:t>
            </a:r>
            <a:endParaRPr lang="en-US" sz="950" dirty="0"/>
          </a:p>
        </p:txBody>
      </p:sp>
      <p:sp>
        <p:nvSpPr>
          <p:cNvPr id="74" name="Text 72"/>
          <p:cNvSpPr/>
          <p:nvPr/>
        </p:nvSpPr>
        <p:spPr>
          <a:xfrm>
            <a:off x="347472" y="194767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PLF tickets earn 40–60% more per seat with almost no extra fixed cost. Directly improves gross margin AND cash flow. Target: +$180M by 2028.</a:t>
            </a:r>
            <a:endParaRPr lang="en-US" sz="900" dirty="0"/>
          </a:p>
        </p:txBody>
      </p:sp>
      <p:sp>
        <p:nvSpPr>
          <p:cNvPr id="75" name="Shape 73"/>
          <p:cNvSpPr/>
          <p:nvPr/>
        </p:nvSpPr>
        <p:spPr>
          <a:xfrm>
            <a:off x="228600" y="2441448"/>
            <a:ext cx="420624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F5C5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6" name="Text 74"/>
          <p:cNvSpPr/>
          <p:nvPr/>
        </p:nvSpPr>
        <p:spPr>
          <a:xfrm>
            <a:off x="347472" y="2468880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🍸  Premium F&amp;B — bars and in-seat dining</a:t>
            </a:r>
            <a:endParaRPr lang="en-US" sz="950" dirty="0"/>
          </a:p>
        </p:txBody>
      </p:sp>
      <p:sp>
        <p:nvSpPr>
          <p:cNvPr id="77" name="Text 75"/>
          <p:cNvSpPr/>
          <p:nvPr/>
        </p:nvSpPr>
        <p:spPr>
          <a:xfrm>
            <a:off x="347472" y="26974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F&amp;B margins run ~70% vs. ~33% for admissions. Growing this improves the SGR by lifting net margin without adding much cost. Target: +$120M.</a:t>
            </a:r>
            <a:endParaRPr lang="en-US" sz="900" dirty="0"/>
          </a:p>
        </p:txBody>
      </p:sp>
      <p:sp>
        <p:nvSpPr>
          <p:cNvPr id="78" name="Shape 76"/>
          <p:cNvSpPr/>
          <p:nvPr/>
        </p:nvSpPr>
        <p:spPr>
          <a:xfrm>
            <a:off x="228600" y="3191256"/>
            <a:ext cx="4206240" cy="658368"/>
          </a:xfrm>
          <a:prstGeom prst="roundRect">
            <a:avLst>
              <a:gd name="adj" fmla="val 9722"/>
            </a:avLst>
          </a:prstGeom>
          <a:solidFill>
            <a:srgbClr val="FDE8EB"/>
          </a:solidFill>
          <a:ln w="12700">
            <a:solidFill>
              <a:srgbClr val="F5C5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7"/>
          <p:cNvSpPr/>
          <p:nvPr/>
        </p:nvSpPr>
        <p:spPr>
          <a:xfrm>
            <a:off x="347472" y="3218688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🎮  Private events during off-peak hours</a:t>
            </a:r>
            <a:endParaRPr lang="en-US" sz="950" dirty="0"/>
          </a:p>
        </p:txBody>
      </p:sp>
      <p:sp>
        <p:nvSpPr>
          <p:cNvPr id="80" name="Text 78"/>
          <p:cNvSpPr/>
          <p:nvPr/>
        </p:nvSpPr>
        <p:spPr>
          <a:xfrm>
            <a:off x="347472" y="344728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building is there anyway. Corporate events, gaming tournaments, school screenings = near-pure cash flow addition. Target: +$80M by 2028.</a:t>
            </a:r>
            <a:endParaRPr lang="en-US" sz="900" dirty="0"/>
          </a:p>
        </p:txBody>
      </p:sp>
      <p:sp>
        <p:nvSpPr>
          <p:cNvPr id="81" name="Shape 79"/>
          <p:cNvSpPr/>
          <p:nvPr/>
        </p:nvSpPr>
        <p:spPr>
          <a:xfrm>
            <a:off x="228600" y="3941064"/>
            <a:ext cx="420624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F5C5C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347472" y="3968496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📱  AMC Stubs+ subscriptions (6M → 10M)</a:t>
            </a:r>
            <a:endParaRPr lang="en-US" sz="950" dirty="0"/>
          </a:p>
        </p:txBody>
      </p:sp>
      <p:sp>
        <p:nvSpPr>
          <p:cNvPr id="83" name="Text 81"/>
          <p:cNvSpPr/>
          <p:nvPr/>
        </p:nvSpPr>
        <p:spPr>
          <a:xfrm>
            <a:off x="347472" y="4197096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revenue improves working capital and smooths cash flow volatility tied to individual film performance. +$95M incremental.</a:t>
            </a:r>
            <a:endParaRPr lang="en-US" sz="900" dirty="0"/>
          </a:p>
        </p:txBody>
      </p:sp>
      <p:sp>
        <p:nvSpPr>
          <p:cNvPr id="84" name="Shape 82"/>
          <p:cNvSpPr/>
          <p:nvPr/>
        </p:nvSpPr>
        <p:spPr>
          <a:xfrm>
            <a:off x="4663440" y="1353312"/>
            <a:ext cx="0" cy="3383280"/>
          </a:xfrm>
          <a:prstGeom prst="line">
            <a:avLst/>
          </a:prstGeom>
          <a:noFill/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4754880" y="1353312"/>
            <a:ext cx="4160520" cy="27432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4846320" y="1353312"/>
            <a:ext cx="3977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🎞️  Pillar 3: Cut Costs That Don't Generate Cash</a:t>
            </a:r>
            <a:endParaRPr lang="en-US" sz="1050" dirty="0"/>
          </a:p>
        </p:txBody>
      </p:sp>
      <p:sp>
        <p:nvSpPr>
          <p:cNvPr id="87" name="Shape 85"/>
          <p:cNvSpPr/>
          <p:nvPr/>
        </p:nvSpPr>
        <p:spPr>
          <a:xfrm>
            <a:off x="4754880" y="1691640"/>
            <a:ext cx="4160520" cy="658368"/>
          </a:xfrm>
          <a:prstGeom prst="roundRect">
            <a:avLst>
              <a:gd name="adj" fmla="val 9722"/>
            </a:avLst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8" name="Text 86"/>
          <p:cNvSpPr/>
          <p:nvPr/>
        </p:nvSpPr>
        <p:spPr>
          <a:xfrm>
            <a:off x="4864608" y="1719072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Close ~35 underperforming locations</a:t>
            </a:r>
            <a:endParaRPr lang="en-US" sz="950" dirty="0"/>
          </a:p>
        </p:txBody>
      </p:sp>
      <p:sp>
        <p:nvSpPr>
          <p:cNvPr id="89" name="Text 87"/>
          <p:cNvSpPr/>
          <p:nvPr/>
        </p:nvSpPr>
        <p:spPr>
          <a:xfrm>
            <a:off x="4864608" y="1947672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Lowest-attendance venues eliminate $80M/yr in fixed lease + labor. Minimal revenue impact — these are the places people aren't going.</a:t>
            </a:r>
            <a:endParaRPr lang="en-US" sz="900" dirty="0"/>
          </a:p>
        </p:txBody>
      </p:sp>
      <p:sp>
        <p:nvSpPr>
          <p:cNvPr id="90" name="Shape 88"/>
          <p:cNvSpPr/>
          <p:nvPr/>
        </p:nvSpPr>
        <p:spPr>
          <a:xfrm>
            <a:off x="4754880" y="2441448"/>
            <a:ext cx="416052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1" name="Text 89"/>
          <p:cNvSpPr/>
          <p:nvPr/>
        </p:nvSpPr>
        <p:spPr>
          <a:xfrm>
            <a:off x="4864608" y="2468880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Renegotiate leases everywhere else</a:t>
            </a:r>
            <a:endParaRPr lang="en-US" sz="950" dirty="0"/>
          </a:p>
        </p:txBody>
      </p:sp>
      <p:sp>
        <p:nvSpPr>
          <p:cNvPr id="92" name="Text 90"/>
          <p:cNvSpPr/>
          <p:nvPr/>
        </p:nvSpPr>
        <p:spPr>
          <a:xfrm>
            <a:off x="4864608" y="26974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Post-COVID real estate market favors tenants. Target: $60M in annual lease savings — direct to FCF and debt paydown.</a:t>
            </a:r>
            <a:endParaRPr lang="en-US" sz="900" dirty="0"/>
          </a:p>
        </p:txBody>
      </p:sp>
      <p:sp>
        <p:nvSpPr>
          <p:cNvPr id="93" name="Shape 91"/>
          <p:cNvSpPr/>
          <p:nvPr/>
        </p:nvSpPr>
        <p:spPr>
          <a:xfrm>
            <a:off x="4754880" y="3191256"/>
            <a:ext cx="4160520" cy="658368"/>
          </a:xfrm>
          <a:prstGeom prst="roundRect">
            <a:avLst>
              <a:gd name="adj" fmla="val 9722"/>
            </a:avLst>
          </a:prstGeom>
          <a:solidFill>
            <a:srgbClr val="EEEEEE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2"/>
          <p:cNvSpPr/>
          <p:nvPr/>
        </p:nvSpPr>
        <p:spPr>
          <a:xfrm>
            <a:off x="4864608" y="3218688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Consolidate G&amp;A — target down 12% by 2028</a:t>
            </a:r>
            <a:endParaRPr lang="en-US" sz="950" dirty="0"/>
          </a:p>
        </p:txBody>
      </p:sp>
      <p:sp>
        <p:nvSpPr>
          <p:cNvPr id="95" name="Text 93"/>
          <p:cNvSpPr/>
          <p:nvPr/>
        </p:nvSpPr>
        <p:spPr>
          <a:xfrm>
            <a:off x="4864608" y="344728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Back-office consolidation frees ~$80M/yr. This cash flows directly to debt paydown, connecting Pillar 3 to Pillar 1.</a:t>
            </a:r>
            <a:endParaRPr lang="en-US" sz="900" dirty="0"/>
          </a:p>
        </p:txBody>
      </p:sp>
      <p:sp>
        <p:nvSpPr>
          <p:cNvPr id="96" name="Shape 94"/>
          <p:cNvSpPr/>
          <p:nvPr/>
        </p:nvSpPr>
        <p:spPr>
          <a:xfrm>
            <a:off x="4754880" y="3941064"/>
            <a:ext cx="416052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7" name="Text 95"/>
          <p:cNvSpPr/>
          <p:nvPr/>
        </p:nvSpPr>
        <p:spPr>
          <a:xfrm>
            <a:off x="4864608" y="3968496"/>
            <a:ext cx="393192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 Upgrade existing theaters vs. building new</a:t>
            </a:r>
            <a:endParaRPr lang="en-US" sz="950" dirty="0"/>
          </a:p>
        </p:txBody>
      </p:sp>
      <p:sp>
        <p:nvSpPr>
          <p:cNvPr id="98" name="Text 96"/>
          <p:cNvSpPr/>
          <p:nvPr/>
        </p:nvSpPr>
        <p:spPr>
          <a:xfrm>
            <a:off x="4864608" y="4197096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ROI on upgrading to PLF far exceeds new construction. Keeps capex at $250M/yr, preserving FCF for debt service.</a:t>
            </a:r>
            <a:endParaRPr lang="en-US" sz="900" dirty="0"/>
          </a:p>
        </p:txBody>
      </p:sp>
      <p:sp>
        <p:nvSpPr>
          <p:cNvPr id="99" name="Text 97"/>
          <p:cNvSpPr/>
          <p:nvPr/>
        </p:nvSpPr>
        <p:spPr>
          <a:xfrm>
            <a:off x="228600" y="4626864"/>
            <a:ext cx="8686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E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Link: Revenue growth ($475M) + cost savings ($220M) = ~$695M in additional annual cash by 2028 — funds debt paydown AND restores the balance sheet.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13232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315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8920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32130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73736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215341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56946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298551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40156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81762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23367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4972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6577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182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9788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1393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72998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146036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7562088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7978140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394192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8810244" y="54864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7315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8920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90525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132130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73736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215341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256946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298551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340156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381762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423367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464972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506577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548182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589788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631393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672998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7146036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7562088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7978140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394192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810244" y="530352"/>
            <a:ext cx="201168" cy="128016"/>
          </a:xfrm>
          <a:prstGeom prst="roundRect">
            <a:avLst>
              <a:gd name="adj" fmla="val 14286"/>
            </a:avLst>
          </a:prstGeom>
          <a:solidFill>
            <a:srgbClr val="CC1530"/>
          </a:solidFill>
          <a:ln w="12700">
            <a:solidFill>
              <a:srgbClr val="CC153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228600" y="91440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Forma Financials: 2026–2028 Projection  ($ in millions)</a:t>
            </a:r>
            <a:endParaRPr lang="en-US" sz="1900" dirty="0"/>
          </a:p>
        </p:txBody>
      </p:sp>
      <p:sp>
        <p:nvSpPr>
          <p:cNvPr id="50" name="Shape 48"/>
          <p:cNvSpPr/>
          <p:nvPr/>
        </p:nvSpPr>
        <p:spPr>
          <a:xfrm>
            <a:off x="10972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1722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112471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163220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213969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264718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315468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366217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169664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467715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518464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569214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619963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7214616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7722108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8229600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8737092" y="489204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69"/>
          <p:cNvSpPr/>
          <p:nvPr/>
        </p:nvSpPr>
        <p:spPr>
          <a:xfrm>
            <a:off x="256032" y="3822192"/>
            <a:ext cx="2350008" cy="2377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 / Metric</a:t>
            </a:r>
            <a:endParaRPr lang="en-US" sz="850" dirty="0"/>
          </a:p>
        </p:txBody>
      </p:sp>
      <p:sp>
        <p:nvSpPr>
          <p:cNvPr id="73" name="Text 70"/>
          <p:cNvSpPr/>
          <p:nvPr/>
        </p:nvSpPr>
        <p:spPr>
          <a:xfrm>
            <a:off x="2633472" y="3822192"/>
            <a:ext cx="1060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2024A</a:t>
            </a:r>
            <a:endParaRPr lang="en-US" sz="850" dirty="0"/>
          </a:p>
        </p:txBody>
      </p:sp>
      <p:sp>
        <p:nvSpPr>
          <p:cNvPr id="74" name="Text 71"/>
          <p:cNvSpPr/>
          <p:nvPr/>
        </p:nvSpPr>
        <p:spPr>
          <a:xfrm>
            <a:off x="3721608" y="3822192"/>
            <a:ext cx="10607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2025A</a:t>
            </a:r>
            <a:endParaRPr lang="en-US" sz="850" dirty="0"/>
          </a:p>
        </p:txBody>
      </p:sp>
      <p:sp>
        <p:nvSpPr>
          <p:cNvPr id="75" name="Text 72"/>
          <p:cNvSpPr/>
          <p:nvPr/>
        </p:nvSpPr>
        <p:spPr>
          <a:xfrm>
            <a:off x="4818888" y="3822192"/>
            <a:ext cx="1307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2026E</a:t>
            </a:r>
            <a:endParaRPr lang="en-US" sz="850" dirty="0"/>
          </a:p>
        </p:txBody>
      </p:sp>
      <p:sp>
        <p:nvSpPr>
          <p:cNvPr id="76" name="Text 73"/>
          <p:cNvSpPr/>
          <p:nvPr/>
        </p:nvSpPr>
        <p:spPr>
          <a:xfrm>
            <a:off x="6153912" y="3822192"/>
            <a:ext cx="1307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2027E</a:t>
            </a:r>
            <a:endParaRPr lang="en-US" sz="850" dirty="0"/>
          </a:p>
        </p:txBody>
      </p:sp>
      <p:sp>
        <p:nvSpPr>
          <p:cNvPr id="77" name="Text 74"/>
          <p:cNvSpPr/>
          <p:nvPr/>
        </p:nvSpPr>
        <p:spPr>
          <a:xfrm>
            <a:off x="7488936" y="3822192"/>
            <a:ext cx="11704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2028E</a:t>
            </a:r>
            <a:endParaRPr lang="en-US" sz="850" dirty="0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4188F14-76D2-008E-C4F0-EE07A5A28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" y="749808"/>
            <a:ext cx="5063109" cy="388162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9CB4A427-C5A6-E850-E82E-140BDF3CDE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5291" y="727329"/>
            <a:ext cx="4146042" cy="347891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111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72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1722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112471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63220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213969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264718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315468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366217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6966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67715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18464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569214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619963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707124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7214616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7722108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8229600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8737092" y="73152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0972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1722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12471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163220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13969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264718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15468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366217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6966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67715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18464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569214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619963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6707124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7214616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7722108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229600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737092" y="274320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109728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17220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1124712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1632204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2139696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hape 41"/>
          <p:cNvSpPr/>
          <p:nvPr/>
        </p:nvSpPr>
        <p:spPr>
          <a:xfrm>
            <a:off x="2647188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4" name="Shape 42"/>
          <p:cNvSpPr/>
          <p:nvPr/>
        </p:nvSpPr>
        <p:spPr>
          <a:xfrm>
            <a:off x="3154680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3662172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169664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hape 45"/>
          <p:cNvSpPr/>
          <p:nvPr/>
        </p:nvSpPr>
        <p:spPr>
          <a:xfrm>
            <a:off x="4677156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Shape 46"/>
          <p:cNvSpPr/>
          <p:nvPr/>
        </p:nvSpPr>
        <p:spPr>
          <a:xfrm>
            <a:off x="5184648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Shape 47"/>
          <p:cNvSpPr/>
          <p:nvPr/>
        </p:nvSpPr>
        <p:spPr>
          <a:xfrm>
            <a:off x="5692140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48"/>
          <p:cNvSpPr/>
          <p:nvPr/>
        </p:nvSpPr>
        <p:spPr>
          <a:xfrm>
            <a:off x="6199632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6707124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7214616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Shape 51"/>
          <p:cNvSpPr/>
          <p:nvPr/>
        </p:nvSpPr>
        <p:spPr>
          <a:xfrm>
            <a:off x="7722108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Shape 52"/>
          <p:cNvSpPr/>
          <p:nvPr/>
        </p:nvSpPr>
        <p:spPr>
          <a:xfrm>
            <a:off x="8229600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Shape 53"/>
          <p:cNvSpPr/>
          <p:nvPr/>
        </p:nvSpPr>
        <p:spPr>
          <a:xfrm>
            <a:off x="8737092" y="4773168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6" name="Shape 54"/>
          <p:cNvSpPr/>
          <p:nvPr/>
        </p:nvSpPr>
        <p:spPr>
          <a:xfrm>
            <a:off x="10972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61722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112471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Shape 57"/>
          <p:cNvSpPr/>
          <p:nvPr/>
        </p:nvSpPr>
        <p:spPr>
          <a:xfrm>
            <a:off x="163220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213969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Shape 59"/>
          <p:cNvSpPr/>
          <p:nvPr/>
        </p:nvSpPr>
        <p:spPr>
          <a:xfrm>
            <a:off x="264718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2" name="Shape 60"/>
          <p:cNvSpPr/>
          <p:nvPr/>
        </p:nvSpPr>
        <p:spPr>
          <a:xfrm>
            <a:off x="315468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366217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16966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Shape 63"/>
          <p:cNvSpPr/>
          <p:nvPr/>
        </p:nvSpPr>
        <p:spPr>
          <a:xfrm>
            <a:off x="467715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518464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7" name="Shape 65"/>
          <p:cNvSpPr/>
          <p:nvPr/>
        </p:nvSpPr>
        <p:spPr>
          <a:xfrm>
            <a:off x="569214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8" name="Shape 66"/>
          <p:cNvSpPr/>
          <p:nvPr/>
        </p:nvSpPr>
        <p:spPr>
          <a:xfrm>
            <a:off x="619963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9" name="Shape 67"/>
          <p:cNvSpPr/>
          <p:nvPr/>
        </p:nvSpPr>
        <p:spPr>
          <a:xfrm>
            <a:off x="6707124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0" name="Shape 68"/>
          <p:cNvSpPr/>
          <p:nvPr/>
        </p:nvSpPr>
        <p:spPr>
          <a:xfrm>
            <a:off x="7214616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1" name="Shape 69"/>
          <p:cNvSpPr/>
          <p:nvPr/>
        </p:nvSpPr>
        <p:spPr>
          <a:xfrm>
            <a:off x="7722108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2" name="Shape 70"/>
          <p:cNvSpPr/>
          <p:nvPr/>
        </p:nvSpPr>
        <p:spPr>
          <a:xfrm>
            <a:off x="8229600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3" name="Shape 71"/>
          <p:cNvSpPr/>
          <p:nvPr/>
        </p:nvSpPr>
        <p:spPr>
          <a:xfrm>
            <a:off x="8737092" y="4946904"/>
            <a:ext cx="274320" cy="164592"/>
          </a:xfrm>
          <a:prstGeom prst="roundRect">
            <a:avLst>
              <a:gd name="adj" fmla="val 16667"/>
            </a:avLst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274320" y="502920"/>
            <a:ext cx="85953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🎬  Conclusion: A Coherent Plan Grounded in the Course Framework</a:t>
            </a:r>
            <a:endParaRPr lang="en-US" sz="2100" dirty="0"/>
          </a:p>
        </p:txBody>
      </p:sp>
      <p:sp>
        <p:nvSpPr>
          <p:cNvPr id="75" name="Text 73"/>
          <p:cNvSpPr/>
          <p:nvPr/>
        </p:nvSpPr>
        <p:spPr>
          <a:xfrm>
            <a:off x="228600" y="1078992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Course Concepts Drove the Strategy</a:t>
            </a:r>
            <a:endParaRPr lang="en-US" sz="1100" dirty="0"/>
          </a:p>
        </p:txBody>
      </p:sp>
      <p:sp>
        <p:nvSpPr>
          <p:cNvPr id="76" name="Shape 74"/>
          <p:cNvSpPr/>
          <p:nvPr/>
        </p:nvSpPr>
        <p:spPr>
          <a:xfrm>
            <a:off x="228600" y="1417320"/>
            <a:ext cx="4937760" cy="566928"/>
          </a:xfrm>
          <a:prstGeom prst="roundRect">
            <a:avLst>
              <a:gd name="adj" fmla="val 11290"/>
            </a:avLst>
          </a:prstGeom>
          <a:solidFill>
            <a:srgbClr val="1E1E1E"/>
          </a:solidFill>
          <a:ln w="12700">
            <a:solidFill>
              <a:srgbClr val="2E2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Shape 75"/>
          <p:cNvSpPr/>
          <p:nvPr/>
        </p:nvSpPr>
        <p:spPr>
          <a:xfrm>
            <a:off x="228600" y="1417320"/>
            <a:ext cx="109728" cy="566928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8" name="Text 76"/>
          <p:cNvSpPr/>
          <p:nvPr/>
        </p:nvSpPr>
        <p:spPr>
          <a:xfrm>
            <a:off x="411480" y="1453896"/>
            <a:ext cx="4663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Statement Analysis</a:t>
            </a:r>
            <a:endParaRPr lang="en-US" sz="950" dirty="0"/>
          </a:p>
        </p:txBody>
      </p:sp>
      <p:sp>
        <p:nvSpPr>
          <p:cNvPr id="79" name="Text 77"/>
          <p:cNvSpPr/>
          <p:nvPr/>
        </p:nvSpPr>
        <p:spPr>
          <a:xfrm>
            <a:off x="411480" y="167335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IS revealed net losses are caused by interest, not weak operations. That one observation reframed the entire problem and pointed directly at debt restructuring as the solution.</a:t>
            </a:r>
            <a:endParaRPr lang="en-US" sz="850" dirty="0"/>
          </a:p>
        </p:txBody>
      </p:sp>
      <p:sp>
        <p:nvSpPr>
          <p:cNvPr id="80" name="Shape 78"/>
          <p:cNvSpPr/>
          <p:nvPr/>
        </p:nvSpPr>
        <p:spPr>
          <a:xfrm>
            <a:off x="228600" y="2057400"/>
            <a:ext cx="4937760" cy="566928"/>
          </a:xfrm>
          <a:prstGeom prst="roundRect">
            <a:avLst>
              <a:gd name="adj" fmla="val 11290"/>
            </a:avLst>
          </a:prstGeom>
          <a:solidFill>
            <a:srgbClr val="1E1E1E"/>
          </a:solidFill>
          <a:ln w="12700">
            <a:solidFill>
              <a:srgbClr val="2E2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Shape 79"/>
          <p:cNvSpPr/>
          <p:nvPr/>
        </p:nvSpPr>
        <p:spPr>
          <a:xfrm>
            <a:off x="228600" y="2057400"/>
            <a:ext cx="109728" cy="566928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2" name="Text 80"/>
          <p:cNvSpPr/>
          <p:nvPr/>
        </p:nvSpPr>
        <p:spPr>
          <a:xfrm>
            <a:off x="411480" y="2093976"/>
            <a:ext cx="4663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vs. Opportunity</a:t>
            </a:r>
            <a:endParaRPr lang="en-US" sz="950" dirty="0"/>
          </a:p>
        </p:txBody>
      </p:sp>
      <p:sp>
        <p:nvSpPr>
          <p:cNvPr id="83" name="Text 81"/>
          <p:cNvSpPr/>
          <p:nvPr/>
        </p:nvSpPr>
        <p:spPr>
          <a:xfrm>
            <a:off x="411480" y="231343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AMC passes the market size, competitive advantage, and monetization tests — making this a real plan worth building, not wishful thinking.</a:t>
            </a:r>
            <a:endParaRPr lang="en-US" sz="850" dirty="0"/>
          </a:p>
        </p:txBody>
      </p:sp>
      <p:sp>
        <p:nvSpPr>
          <p:cNvPr id="84" name="Shape 82"/>
          <p:cNvSpPr/>
          <p:nvPr/>
        </p:nvSpPr>
        <p:spPr>
          <a:xfrm>
            <a:off x="228600" y="2697480"/>
            <a:ext cx="4937760" cy="566928"/>
          </a:xfrm>
          <a:prstGeom prst="roundRect">
            <a:avLst>
              <a:gd name="adj" fmla="val 11290"/>
            </a:avLst>
          </a:prstGeom>
          <a:solidFill>
            <a:srgbClr val="1E1E1E"/>
          </a:solidFill>
          <a:ln w="12700">
            <a:solidFill>
              <a:srgbClr val="2E2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83"/>
          <p:cNvSpPr/>
          <p:nvPr/>
        </p:nvSpPr>
        <p:spPr>
          <a:xfrm>
            <a:off x="228600" y="2697480"/>
            <a:ext cx="109728" cy="566928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Text 84"/>
          <p:cNvSpPr/>
          <p:nvPr/>
        </p:nvSpPr>
        <p:spPr>
          <a:xfrm>
            <a:off x="411480" y="2734056"/>
            <a:ext cx="4663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Structure + TVM</a:t>
            </a:r>
            <a:endParaRPr lang="en-US" sz="950" dirty="0"/>
          </a:p>
        </p:txBody>
      </p:sp>
      <p:sp>
        <p:nvSpPr>
          <p:cNvPr id="87" name="Text 85"/>
          <p:cNvSpPr/>
          <p:nvPr/>
        </p:nvSpPr>
        <p:spPr>
          <a:xfrm>
            <a:off x="411480" y="295351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capital structure requires Debt/EBITDA below 3x. TVM proved paying down $2.3B in debt creates ~$2.3B in NPV of interest savings — the highest-ROI move available.</a:t>
            </a:r>
            <a:endParaRPr lang="en-US" sz="850" dirty="0"/>
          </a:p>
        </p:txBody>
      </p:sp>
      <p:sp>
        <p:nvSpPr>
          <p:cNvPr id="88" name="Shape 86"/>
          <p:cNvSpPr/>
          <p:nvPr/>
        </p:nvSpPr>
        <p:spPr>
          <a:xfrm>
            <a:off x="228600" y="3337560"/>
            <a:ext cx="4937760" cy="566928"/>
          </a:xfrm>
          <a:prstGeom prst="roundRect">
            <a:avLst>
              <a:gd name="adj" fmla="val 11290"/>
            </a:avLst>
          </a:prstGeom>
          <a:solidFill>
            <a:srgbClr val="1E1E1E"/>
          </a:solidFill>
          <a:ln w="12700">
            <a:solidFill>
              <a:srgbClr val="2E2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9" name="Shape 87"/>
          <p:cNvSpPr/>
          <p:nvPr/>
        </p:nvSpPr>
        <p:spPr>
          <a:xfrm>
            <a:off x="228600" y="3337560"/>
            <a:ext cx="109728" cy="566928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0" name="Text 88"/>
          <p:cNvSpPr/>
          <p:nvPr/>
        </p:nvSpPr>
        <p:spPr>
          <a:xfrm>
            <a:off x="411480" y="3374136"/>
            <a:ext cx="4663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Cash Flow &amp; Liquidity</a:t>
            </a:r>
            <a:endParaRPr lang="en-US" sz="950" dirty="0"/>
          </a:p>
        </p:txBody>
      </p:sp>
      <p:sp>
        <p:nvSpPr>
          <p:cNvPr id="91" name="Text 89"/>
          <p:cNvSpPr/>
          <p:nvPr/>
        </p:nvSpPr>
        <p:spPr>
          <a:xfrm>
            <a:off x="411480" y="359359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Sized $400–600M of annual FCF for debt paydown, set a $500M liquidity floor, and connected premium F&amp;B + subscriptions to improved working capital.</a:t>
            </a:r>
            <a:endParaRPr lang="en-US" sz="850" dirty="0"/>
          </a:p>
        </p:txBody>
      </p:sp>
      <p:sp>
        <p:nvSpPr>
          <p:cNvPr id="92" name="Shape 90"/>
          <p:cNvSpPr/>
          <p:nvPr/>
        </p:nvSpPr>
        <p:spPr>
          <a:xfrm>
            <a:off x="228600" y="3977640"/>
            <a:ext cx="4937760" cy="566928"/>
          </a:xfrm>
          <a:prstGeom prst="roundRect">
            <a:avLst>
              <a:gd name="adj" fmla="val 11290"/>
            </a:avLst>
          </a:prstGeom>
          <a:solidFill>
            <a:srgbClr val="1E1E1E"/>
          </a:solidFill>
          <a:ln w="12700">
            <a:solidFill>
              <a:srgbClr val="2E2E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3" name="Shape 91"/>
          <p:cNvSpPr/>
          <p:nvPr/>
        </p:nvSpPr>
        <p:spPr>
          <a:xfrm>
            <a:off x="228600" y="3977640"/>
            <a:ext cx="109728" cy="566928"/>
          </a:xfrm>
          <a:prstGeom prst="rect">
            <a:avLst/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4" name="Text 92"/>
          <p:cNvSpPr/>
          <p:nvPr/>
        </p:nvSpPr>
        <p:spPr>
          <a:xfrm>
            <a:off x="411480" y="4014216"/>
            <a:ext cx="466344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Growth Model</a:t>
            </a:r>
            <a:endParaRPr lang="en-US" sz="950" dirty="0"/>
          </a:p>
        </p:txBody>
      </p:sp>
      <p:sp>
        <p:nvSpPr>
          <p:cNvPr id="95" name="Text 93"/>
          <p:cNvSpPr/>
          <p:nvPr/>
        </p:nvSpPr>
        <p:spPr>
          <a:xfrm>
            <a:off x="411480" y="4233672"/>
            <a:ext cx="4663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Showed why equity dilution is destructive at current prices. Plan restores positive net margin in 2026 so growth is funded from earnings, not new shares.</a:t>
            </a:r>
            <a:endParaRPr lang="en-US" sz="850" dirty="0"/>
          </a:p>
        </p:txBody>
      </p:sp>
      <p:sp>
        <p:nvSpPr>
          <p:cNvPr id="96" name="Text 94"/>
          <p:cNvSpPr/>
          <p:nvPr/>
        </p:nvSpPr>
        <p:spPr>
          <a:xfrm>
            <a:off x="5394960" y="107899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5C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3-Year Milestones (2026–2028)</a:t>
            </a:r>
            <a:endParaRPr lang="en-US" sz="1100" dirty="0"/>
          </a:p>
        </p:txBody>
      </p:sp>
      <p:sp>
        <p:nvSpPr>
          <p:cNvPr id="97" name="Shape 95"/>
          <p:cNvSpPr/>
          <p:nvPr/>
        </p:nvSpPr>
        <p:spPr>
          <a:xfrm>
            <a:off x="5394960" y="1417320"/>
            <a:ext cx="3474720" cy="987552"/>
          </a:xfrm>
          <a:prstGeom prst="roundRect">
            <a:avLst>
              <a:gd name="adj" fmla="val 8333"/>
            </a:avLst>
          </a:prstGeom>
          <a:solidFill>
            <a:srgbClr val="1A1A1A"/>
          </a:solidFill>
          <a:ln w="1905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8" name="Shape 96"/>
          <p:cNvSpPr/>
          <p:nvPr/>
        </p:nvSpPr>
        <p:spPr>
          <a:xfrm>
            <a:off x="5394960" y="1417320"/>
            <a:ext cx="1005840" cy="987552"/>
          </a:xfrm>
          <a:prstGeom prst="roundRect">
            <a:avLst>
              <a:gd name="adj" fmla="val 8333"/>
            </a:avLst>
          </a:prstGeom>
          <a:solidFill>
            <a:srgbClr val="E31837"/>
          </a:solidFill>
          <a:ln w="12700">
            <a:solidFill>
              <a:srgbClr val="E318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9" name="Text 97"/>
          <p:cNvSpPr/>
          <p:nvPr/>
        </p:nvSpPr>
        <p:spPr>
          <a:xfrm>
            <a:off x="5394960" y="1508760"/>
            <a:ext cx="1005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1700" dirty="0"/>
          </a:p>
        </p:txBody>
      </p:sp>
      <p:sp>
        <p:nvSpPr>
          <p:cNvPr id="100" name="Text 98"/>
          <p:cNvSpPr/>
          <p:nvPr/>
        </p:nvSpPr>
        <p:spPr>
          <a:xfrm>
            <a:off x="5394960" y="1892808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1</a:t>
            </a:r>
            <a:endParaRPr lang="en-US" sz="750" dirty="0"/>
          </a:p>
        </p:txBody>
      </p:sp>
      <p:sp>
        <p:nvSpPr>
          <p:cNvPr id="101" name="Text 99"/>
          <p:cNvSpPr/>
          <p:nvPr/>
        </p:nvSpPr>
        <p:spPr>
          <a:xfrm>
            <a:off x="6473952" y="1472184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loss narrows to $(200)M</a:t>
            </a:r>
            <a:endParaRPr lang="en-US" sz="850" dirty="0"/>
          </a:p>
        </p:txBody>
      </p:sp>
      <p:sp>
        <p:nvSpPr>
          <p:cNvPr id="102" name="Text 100"/>
          <p:cNvSpPr/>
          <p:nvPr/>
        </p:nvSpPr>
        <p:spPr>
          <a:xfrm>
            <a:off x="6473952" y="1691640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improves to 0.62x</a:t>
            </a:r>
            <a:endParaRPr lang="en-US" sz="850" dirty="0"/>
          </a:p>
        </p:txBody>
      </p:sp>
      <p:sp>
        <p:nvSpPr>
          <p:cNvPr id="103" name="Text 101"/>
          <p:cNvSpPr/>
          <p:nvPr/>
        </p:nvSpPr>
        <p:spPr>
          <a:xfrm>
            <a:off x="6473952" y="1911096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Debt/EBITDA drops to 5.1x</a:t>
            </a:r>
            <a:endParaRPr lang="en-US" sz="850" dirty="0"/>
          </a:p>
        </p:txBody>
      </p:sp>
      <p:sp>
        <p:nvSpPr>
          <p:cNvPr id="104" name="Text 102"/>
          <p:cNvSpPr/>
          <p:nvPr/>
        </p:nvSpPr>
        <p:spPr>
          <a:xfrm>
            <a:off x="6473952" y="2130552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E318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hits $5.2B (up 7.2%)</a:t>
            </a:r>
            <a:endParaRPr lang="en-US" sz="850" dirty="0"/>
          </a:p>
        </p:txBody>
      </p:sp>
      <p:sp>
        <p:nvSpPr>
          <p:cNvPr id="105" name="Shape 103"/>
          <p:cNvSpPr/>
          <p:nvPr/>
        </p:nvSpPr>
        <p:spPr>
          <a:xfrm>
            <a:off x="5394960" y="2532888"/>
            <a:ext cx="3474720" cy="987552"/>
          </a:xfrm>
          <a:prstGeom prst="roundRect">
            <a:avLst>
              <a:gd name="adj" fmla="val 8333"/>
            </a:avLst>
          </a:prstGeom>
          <a:solidFill>
            <a:srgbClr val="1A1A1A"/>
          </a:solidFill>
          <a:ln w="1905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6" name="Shape 104"/>
          <p:cNvSpPr/>
          <p:nvPr/>
        </p:nvSpPr>
        <p:spPr>
          <a:xfrm>
            <a:off x="5394960" y="2532888"/>
            <a:ext cx="1005840" cy="987552"/>
          </a:xfrm>
          <a:prstGeom prst="roundRect">
            <a:avLst>
              <a:gd name="adj" fmla="val 8333"/>
            </a:avLst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7" name="Text 105"/>
          <p:cNvSpPr/>
          <p:nvPr/>
        </p:nvSpPr>
        <p:spPr>
          <a:xfrm>
            <a:off x="5394960" y="2624328"/>
            <a:ext cx="1005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1700" dirty="0"/>
          </a:p>
        </p:txBody>
      </p:sp>
      <p:sp>
        <p:nvSpPr>
          <p:cNvPr id="108" name="Text 106"/>
          <p:cNvSpPr/>
          <p:nvPr/>
        </p:nvSpPr>
        <p:spPr>
          <a:xfrm>
            <a:off x="5394960" y="3008376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</a:t>
            </a:r>
            <a:endParaRPr lang="en-US" sz="750" dirty="0"/>
          </a:p>
        </p:txBody>
      </p:sp>
      <p:sp>
        <p:nvSpPr>
          <p:cNvPr id="109" name="Text 107"/>
          <p:cNvSpPr/>
          <p:nvPr/>
        </p:nvSpPr>
        <p:spPr>
          <a:xfrm>
            <a:off x="6473952" y="2587752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profit: $102M net income</a:t>
            </a:r>
            <a:endParaRPr lang="en-US" sz="850" dirty="0"/>
          </a:p>
        </p:txBody>
      </p:sp>
      <p:sp>
        <p:nvSpPr>
          <p:cNvPr id="110" name="Text 108"/>
          <p:cNvSpPr/>
          <p:nvPr/>
        </p:nvSpPr>
        <p:spPr>
          <a:xfrm>
            <a:off x="6473952" y="2807208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crosses 1.0x (1.39x)</a:t>
            </a:r>
            <a:endParaRPr lang="en-US" sz="850" dirty="0"/>
          </a:p>
        </p:txBody>
      </p:sp>
      <p:sp>
        <p:nvSpPr>
          <p:cNvPr id="111" name="Text 109"/>
          <p:cNvSpPr/>
          <p:nvPr/>
        </p:nvSpPr>
        <p:spPr>
          <a:xfrm>
            <a:off x="6473952" y="3026664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Debt/EBITDA drops to 3.2x</a:t>
            </a:r>
            <a:endParaRPr lang="en-US" sz="850" dirty="0"/>
          </a:p>
        </p:txBody>
      </p:sp>
      <p:sp>
        <p:nvSpPr>
          <p:cNvPr id="112" name="Text 110"/>
          <p:cNvSpPr/>
          <p:nvPr/>
        </p:nvSpPr>
        <p:spPr>
          <a:xfrm>
            <a:off x="6473952" y="3246120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$5.55B (+6.7%)</a:t>
            </a:r>
            <a:endParaRPr lang="en-US" sz="850" dirty="0"/>
          </a:p>
        </p:txBody>
      </p:sp>
      <p:sp>
        <p:nvSpPr>
          <p:cNvPr id="113" name="Shape 111"/>
          <p:cNvSpPr/>
          <p:nvPr/>
        </p:nvSpPr>
        <p:spPr>
          <a:xfrm>
            <a:off x="5394960" y="3648456"/>
            <a:ext cx="3474720" cy="987552"/>
          </a:xfrm>
          <a:prstGeom prst="roundRect">
            <a:avLst>
              <a:gd name="adj" fmla="val 8333"/>
            </a:avLst>
          </a:prstGeom>
          <a:solidFill>
            <a:srgbClr val="1A1A1A"/>
          </a:solidFill>
          <a:ln w="1905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4" name="Shape 112"/>
          <p:cNvSpPr/>
          <p:nvPr/>
        </p:nvSpPr>
        <p:spPr>
          <a:xfrm>
            <a:off x="5394960" y="3648456"/>
            <a:ext cx="1005840" cy="987552"/>
          </a:xfrm>
          <a:prstGeom prst="roundRect">
            <a:avLst>
              <a:gd name="adj" fmla="val 8333"/>
            </a:avLst>
          </a:prstGeom>
          <a:solidFill>
            <a:srgbClr val="1B6B3A"/>
          </a:solidFill>
          <a:ln w="12700">
            <a:solidFill>
              <a:srgbClr val="1B6B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5" name="Text 113"/>
          <p:cNvSpPr/>
          <p:nvPr/>
        </p:nvSpPr>
        <p:spPr>
          <a:xfrm>
            <a:off x="5394960" y="3739896"/>
            <a:ext cx="10058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1700" dirty="0"/>
          </a:p>
        </p:txBody>
      </p:sp>
      <p:sp>
        <p:nvSpPr>
          <p:cNvPr id="116" name="Text 114"/>
          <p:cNvSpPr/>
          <p:nvPr/>
        </p:nvSpPr>
        <p:spPr>
          <a:xfrm>
            <a:off x="5394960" y="4123944"/>
            <a:ext cx="1005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3</a:t>
            </a:r>
            <a:endParaRPr lang="en-US" sz="750" dirty="0"/>
          </a:p>
        </p:txBody>
      </p:sp>
      <p:sp>
        <p:nvSpPr>
          <p:cNvPr id="117" name="Text 115"/>
          <p:cNvSpPr/>
          <p:nvPr/>
        </p:nvSpPr>
        <p:spPr>
          <a:xfrm>
            <a:off x="6473952" y="3703320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income $357M (6.1% margin)</a:t>
            </a:r>
            <a:endParaRPr lang="en-US" sz="850" dirty="0"/>
          </a:p>
        </p:txBody>
      </p:sp>
      <p:sp>
        <p:nvSpPr>
          <p:cNvPr id="118" name="Text 116"/>
          <p:cNvSpPr/>
          <p:nvPr/>
        </p:nvSpPr>
        <p:spPr>
          <a:xfrm>
            <a:off x="6473952" y="3922776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at 2.59x — solid</a:t>
            </a:r>
            <a:endParaRPr lang="en-US" sz="850" dirty="0"/>
          </a:p>
        </p:txBody>
      </p:sp>
      <p:sp>
        <p:nvSpPr>
          <p:cNvPr id="119" name="Text 117"/>
          <p:cNvSpPr/>
          <p:nvPr/>
        </p:nvSpPr>
        <p:spPr>
          <a:xfrm>
            <a:off x="6473952" y="4142232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Debt/EBITDA at 2.0x</a:t>
            </a:r>
            <a:endParaRPr lang="en-US" sz="850" dirty="0"/>
          </a:p>
        </p:txBody>
      </p:sp>
      <p:sp>
        <p:nvSpPr>
          <p:cNvPr id="120" name="Text 118"/>
          <p:cNvSpPr/>
          <p:nvPr/>
        </p:nvSpPr>
        <p:spPr>
          <a:xfrm>
            <a:off x="6473952" y="4361688"/>
            <a:ext cx="230428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rgbClr val="1B6B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</a:t>
            </a:r>
            <a:r>
              <a:rPr lang="en-US" sz="850" dirty="0">
                <a:solidFill>
                  <a:srgbClr val="BBBBB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sheet recovering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1587</Words>
  <Application>Microsoft Macintosh PowerPoint</Application>
  <PresentationFormat>On-screen Show (16:9)</PresentationFormat>
  <Paragraphs>160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AMC Entertainment: 3-Year Rescue Plan</dc:title>
  <dc:subject>PptxGenJS Presentation</dc:subject>
  <dc:creator>PptxGenJS</dc:creator>
  <cp:lastModifiedBy>Matthew Olivo</cp:lastModifiedBy>
  <cp:revision>5</cp:revision>
  <dcterms:created xsi:type="dcterms:W3CDTF">2026-07-03T00:03:04Z</dcterms:created>
  <dcterms:modified xsi:type="dcterms:W3CDTF">2026-07-03T13:19:32Z</dcterms:modified>
</cp:coreProperties>
</file>